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embeddings/oleObject4.bin" ContentType="application/vnd.openxmlformats-officedocument.oleObject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embeddings/oleObject5.bin" ContentType="application/vnd.openxmlformats-officedocument.oleObject"/>
  <Override PartName="/ppt/charts/chart8.xml" ContentType="application/vnd.openxmlformats-officedocument.drawingml.chart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drawings/drawing8.xml" ContentType="application/vnd.openxmlformats-officedocument.drawingml.chartshapes+xml"/>
  <Override PartName="/ppt/charts/chart29.xml" ContentType="application/vnd.openxmlformats-officedocument.drawingml.chart+xml"/>
  <Override PartName="/ppt/notesSlides/notesSlide19.xml" ContentType="application/vnd.openxmlformats-officedocument.presentationml.notesSlide+xml"/>
  <Override PartName="/ppt/charts/chart3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8"/>
  </p:notesMasterIdLst>
  <p:sldIdLst>
    <p:sldId id="290" r:id="rId2"/>
    <p:sldId id="328" r:id="rId3"/>
    <p:sldId id="327" r:id="rId4"/>
    <p:sldId id="356" r:id="rId5"/>
    <p:sldId id="345" r:id="rId6"/>
    <p:sldId id="302" r:id="rId7"/>
    <p:sldId id="414" r:id="rId8"/>
    <p:sldId id="415" r:id="rId9"/>
    <p:sldId id="416" r:id="rId10"/>
    <p:sldId id="431" r:id="rId11"/>
    <p:sldId id="433" r:id="rId12"/>
    <p:sldId id="434" r:id="rId13"/>
    <p:sldId id="437" r:id="rId14"/>
    <p:sldId id="420" r:id="rId15"/>
    <p:sldId id="439" r:id="rId16"/>
    <p:sldId id="422" r:id="rId17"/>
    <p:sldId id="445" r:id="rId18"/>
    <p:sldId id="425" r:id="rId19"/>
    <p:sldId id="441" r:id="rId20"/>
    <p:sldId id="443" r:id="rId21"/>
    <p:sldId id="428" r:id="rId22"/>
    <p:sldId id="291" r:id="rId23"/>
    <p:sldId id="446" r:id="rId24"/>
    <p:sldId id="320" r:id="rId25"/>
    <p:sldId id="346" r:id="rId26"/>
    <p:sldId id="280" r:id="rId27"/>
    <p:sldId id="344" r:id="rId28"/>
    <p:sldId id="281" r:id="rId29"/>
    <p:sldId id="300" r:id="rId30"/>
    <p:sldId id="361" r:id="rId31"/>
    <p:sldId id="362" r:id="rId32"/>
    <p:sldId id="282" r:id="rId33"/>
    <p:sldId id="359" r:id="rId34"/>
    <p:sldId id="360" r:id="rId35"/>
    <p:sldId id="286" r:id="rId36"/>
    <p:sldId id="284" r:id="rId37"/>
    <p:sldId id="287" r:id="rId38"/>
    <p:sldId id="288" r:id="rId39"/>
    <p:sldId id="413" r:id="rId40"/>
    <p:sldId id="399" r:id="rId41"/>
    <p:sldId id="412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365" r:id="rId51"/>
    <p:sldId id="366" r:id="rId52"/>
    <p:sldId id="293" r:id="rId53"/>
    <p:sldId id="429" r:id="rId54"/>
    <p:sldId id="408" r:id="rId55"/>
    <p:sldId id="409" r:id="rId56"/>
    <p:sldId id="410" r:id="rId57"/>
    <p:sldId id="381" r:id="rId58"/>
    <p:sldId id="382" r:id="rId59"/>
    <p:sldId id="383" r:id="rId60"/>
    <p:sldId id="298" r:id="rId61"/>
    <p:sldId id="376" r:id="rId62"/>
    <p:sldId id="326" r:id="rId63"/>
    <p:sldId id="315" r:id="rId64"/>
    <p:sldId id="324" r:id="rId65"/>
    <p:sldId id="350" r:id="rId66"/>
    <p:sldId id="317" r:id="rId6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9086" autoAdjust="0"/>
  </p:normalViewPr>
  <p:slideViewPr>
    <p:cSldViewPr>
      <p:cViewPr varScale="1">
        <p:scale>
          <a:sx n="116" d="100"/>
          <a:sy n="116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19E-2"/>
          <c:w val="0.99691358024691357"/>
          <c:h val="0.96479334895137236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127000" h="38100"/>
            </a:sp3d>
          </c:spPr>
          <c:dPt>
            <c:idx val="0"/>
            <c:bubble3D val="0"/>
            <c:spPr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Налог на доходы физических лиц 78,7%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378513498500165E-2"/>
                  <c:y val="-3.18483131503907E-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Земельный </a:t>
                    </a:r>
                    <a:r>
                      <a:rPr lang="ru-RU" sz="1600" dirty="0" smtClean="0"/>
                      <a:t>налог 4,9 %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Акцизы 3,8 %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541543693212717E-2"/>
                  <c:y val="7.0547716920342186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Налоги на совокупный доход 7,8 %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963351898098281E-2"/>
                  <c:y val="-2.3515905640114922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Налог на имущество ФЛ 3,4 %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119329736309492E-2"/>
                  <c:y val="2.351590564011406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Госпошлина 1,4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Другие  21,3 %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Земельный налог 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74.3</c:v>
                </c:pt>
                <c:pt idx="1">
                  <c:v>8.9</c:v>
                </c:pt>
                <c:pt idx="2">
                  <c:v>3.7</c:v>
                </c:pt>
                <c:pt idx="3">
                  <c:v>8.1</c:v>
                </c:pt>
                <c:pt idx="4">
                  <c:v>3.5</c:v>
                </c:pt>
                <c:pt idx="5">
                  <c:v>1.5</c:v>
                </c:pt>
                <c:pt idx="6">
                  <c:v>0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294E-3"/>
                  <c:y val="-8.0833591640152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88888888889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604938271604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802469135802469E-2"/>
                  <c:y val="-5.3889061093433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716049382716049E-3"/>
                  <c:y val="-8.0833591640150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4497</c:v>
                </c:pt>
                <c:pt idx="1">
                  <c:v>405704.3</c:v>
                </c:pt>
                <c:pt idx="2">
                  <c:v>610115.80000000005</c:v>
                </c:pt>
                <c:pt idx="3">
                  <c:v>3447.1</c:v>
                </c:pt>
                <c:pt idx="4">
                  <c:v>439.7</c:v>
                </c:pt>
                <c:pt idx="5">
                  <c:v>1138.3</c:v>
                </c:pt>
                <c:pt idx="6">
                  <c:v>-3412.6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5432098765432098E-3"/>
                  <c:y val="-1.0777812218686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32098765432098E-3"/>
                  <c:y val="-2.425007749204552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405,0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802469135802469E-2"/>
                  <c:y val="-3.502746538741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31907</c:v>
                </c:pt>
                <c:pt idx="1">
                  <c:v>459997.2</c:v>
                </c:pt>
                <c:pt idx="2">
                  <c:v>639688.69999999995</c:v>
                </c:pt>
                <c:pt idx="3">
                  <c:v>50814.2</c:v>
                </c:pt>
                <c:pt idx="4">
                  <c:v>405</c:v>
                </c:pt>
                <c:pt idx="5">
                  <c:v>60.5</c:v>
                </c:pt>
                <c:pt idx="6">
                  <c:v>-1719.3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Лист1!$D$2:$D$8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Лист1!$E$2:$E$8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804352"/>
        <c:axId val="168805888"/>
      </c:barChart>
      <c:catAx>
        <c:axId val="16880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68805888"/>
        <c:crosses val="autoZero"/>
        <c:auto val="0"/>
        <c:lblAlgn val="ctr"/>
        <c:lblOffset val="100"/>
        <c:noMultiLvlLbl val="0"/>
      </c:catAx>
      <c:valAx>
        <c:axId val="168805888"/>
        <c:scaling>
          <c:orientation val="minMax"/>
          <c:max val="700000"/>
          <c:min val="-100000"/>
        </c:scaling>
        <c:delete val="0"/>
        <c:axPos val="l"/>
        <c:majorGridlines>
          <c:spPr>
            <a:effectLst/>
          </c:spPr>
        </c:majorGridlines>
        <c:numFmt formatCode="General" sourceLinked="0"/>
        <c:majorTickMark val="none"/>
        <c:minorTickMark val="none"/>
        <c:tickLblPos val="nextTo"/>
        <c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c:spPr>
        <c:crossAx val="168804352"/>
        <c:crosses val="autoZero"/>
        <c:crossBetween val="between"/>
        <c:majorUnit val="100000"/>
        <c:minorUnit val="0.1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850176"/>
        <c:axId val="168851712"/>
      </c:barChart>
      <c:catAx>
        <c:axId val="168850176"/>
        <c:scaling>
          <c:orientation val="minMax"/>
        </c:scaling>
        <c:delete val="1"/>
        <c:axPos val="b"/>
        <c:majorTickMark val="out"/>
        <c:minorTickMark val="none"/>
        <c:tickLblPos val="nextTo"/>
        <c:crossAx val="168851712"/>
        <c:crosses val="autoZero"/>
        <c:auto val="1"/>
        <c:lblAlgn val="ctr"/>
        <c:lblOffset val="100"/>
        <c:noMultiLvlLbl val="0"/>
      </c:catAx>
      <c:valAx>
        <c:axId val="16885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8501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3781616857385"/>
          <c:y val="0.16991675721667782"/>
          <c:w val="0.68931611765359402"/>
          <c:h val="0.755015194788654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0083E6"/>
            </a:solidFill>
          </c:spPr>
          <c:invertIfNegative val="0"/>
          <c:dLbls>
            <c:dLbl>
              <c:idx val="0"/>
              <c:layout>
                <c:manualLayout>
                  <c:x val="-4.9971299485242357E-2"/>
                  <c:y val="4.3016900561184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681 386,9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1671851275783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268 615,3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864626152649705E-2"/>
                  <c:y val="-4.30169005611834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554 571,4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804114357663964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589 789,3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106673332592701E-2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259 346,2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622578972706736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630 342,9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2738584601710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557 931,1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9394882050142578E-2"/>
                  <c:y val="2.15084502805925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261 019,3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2334370255156834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567 711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го Сухой Лог</c:v>
                </c:pt>
                <c:pt idx="1">
                  <c:v>го Богданович</c:v>
                </c:pt>
                <c:pt idx="2">
                  <c:v>Режевской го</c:v>
                </c:pt>
                <c:pt idx="3">
                  <c:v>го Сухой Лог</c:v>
                </c:pt>
                <c:pt idx="4">
                  <c:v>го Богданович</c:v>
                </c:pt>
                <c:pt idx="5">
                  <c:v>Режевской го</c:v>
                </c:pt>
                <c:pt idx="6">
                  <c:v>го Сухой Лог</c:v>
                </c:pt>
                <c:pt idx="7">
                  <c:v>го Богданович</c:v>
                </c:pt>
                <c:pt idx="8">
                  <c:v>Режевской го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681386.9</c:v>
                </c:pt>
                <c:pt idx="1">
                  <c:v>268615.3</c:v>
                </c:pt>
                <c:pt idx="2">
                  <c:v>554571.4</c:v>
                </c:pt>
                <c:pt idx="3">
                  <c:v>589789.30000000005</c:v>
                </c:pt>
                <c:pt idx="4">
                  <c:v>259346.2</c:v>
                </c:pt>
                <c:pt idx="5">
                  <c:v>630342.9</c:v>
                </c:pt>
                <c:pt idx="6">
                  <c:v>557931.1</c:v>
                </c:pt>
                <c:pt idx="7">
                  <c:v>261019.3</c:v>
                </c:pt>
                <c:pt idx="8">
                  <c:v>567711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layout>
                <c:manualLayout>
                  <c:x val="1.6167185127578417E-2"/>
                  <c:y val="4.3016900561184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750 710,1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94259897048475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1 132 784,8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683090767692476E-2"/>
                  <c:y val="-4.30169005611834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874 345,7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276969225641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1 021 929,6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6714902047920595E-2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1 183 661,7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697441025071289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843 996,2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1 181 153,4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9077972817835051E-2"/>
                  <c:y val="2.15084502805925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1 266 092,5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1 039 691,1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го Сухой Лог</c:v>
                </c:pt>
                <c:pt idx="1">
                  <c:v>го Богданович</c:v>
                </c:pt>
                <c:pt idx="2">
                  <c:v>Режевской го</c:v>
                </c:pt>
                <c:pt idx="3">
                  <c:v>го Сухой Лог</c:v>
                </c:pt>
                <c:pt idx="4">
                  <c:v>го Богданович</c:v>
                </c:pt>
                <c:pt idx="5">
                  <c:v>Режевской го</c:v>
                </c:pt>
                <c:pt idx="6">
                  <c:v>го Сухой Лог</c:v>
                </c:pt>
                <c:pt idx="7">
                  <c:v>го Богданович</c:v>
                </c:pt>
                <c:pt idx="8">
                  <c:v>Режевской го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750710.1</c:v>
                </c:pt>
                <c:pt idx="1">
                  <c:v>1132784.8</c:v>
                </c:pt>
                <c:pt idx="2">
                  <c:v>874345.7</c:v>
                </c:pt>
                <c:pt idx="3">
                  <c:v>1021929.6</c:v>
                </c:pt>
                <c:pt idx="4">
                  <c:v>1183661.7</c:v>
                </c:pt>
                <c:pt idx="5">
                  <c:v>843996.2</c:v>
                </c:pt>
                <c:pt idx="6">
                  <c:v>1181153.3999999999</c:v>
                </c:pt>
                <c:pt idx="7">
                  <c:v>1266092.5</c:v>
                </c:pt>
                <c:pt idx="8">
                  <c:v>1039691.1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3021056"/>
        <c:axId val="173022592"/>
        <c:axId val="0"/>
      </c:bar3DChart>
      <c:catAx>
        <c:axId val="173021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Cambria" panose="02040503050406030204" pitchFamily="18" charset="0"/>
              </a:defRPr>
            </a:pPr>
            <a:endParaRPr lang="ru-RU"/>
          </a:p>
        </c:txPr>
        <c:crossAx val="173022592"/>
        <c:crosses val="autoZero"/>
        <c:auto val="1"/>
        <c:lblAlgn val="ctr"/>
        <c:lblOffset val="100"/>
        <c:noMultiLvlLbl val="0"/>
      </c:catAx>
      <c:valAx>
        <c:axId val="1730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" panose="02040503050406030204" pitchFamily="18" charset="0"/>
              </a:defRPr>
            </a:pPr>
            <a:endParaRPr lang="ru-RU"/>
          </a:p>
        </c:txPr>
        <c:crossAx val="17302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009454967966523"/>
          <c:y val="9.7966249007562844E-2"/>
          <c:w val="0.70771719808910116"/>
          <c:h val="5.1271742164149786E-2"/>
        </c:manualLayout>
      </c:layout>
      <c:overlay val="0"/>
      <c:txPr>
        <a:bodyPr/>
        <a:lstStyle/>
        <a:p>
          <a:pPr>
            <a:defRPr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98827105755867E-3"/>
          <c:y val="7.5671390047570466E-2"/>
          <c:w val="0.5442797476860507"/>
          <c:h val="0.760326630374402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3408510573599E-2"/>
                  <c:y val="3.848057286564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426779977844887E-3"/>
                  <c:y val="2.5653715243760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3726770268673E-2"/>
                  <c:y val="-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1443</c:v>
                </c:pt>
                <c:pt idx="1">
                  <c:v>1474.3</c:v>
                </c:pt>
                <c:pt idx="2" formatCode="General">
                  <c:v>1432.1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3408510573599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426779977844887E-3"/>
                  <c:y val="-6.4134288109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3726770268673E-2"/>
                  <c:y val="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1527.1</c:v>
                </c:pt>
                <c:pt idx="1">
                  <c:v>1607.4</c:v>
                </c:pt>
                <c:pt idx="2">
                  <c:v>1611.7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03833626224675E-2"/>
                  <c:y val="-3.20671440547009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963103113435594E-2"/>
                  <c:y val="6.7341002514872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3726770268673E-2"/>
                  <c:y val="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1652</c:v>
                </c:pt>
                <c:pt idx="1">
                  <c:v>1806.1</c:v>
                </c:pt>
                <c:pt idx="2">
                  <c:v>1739.1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3169664"/>
        <c:axId val="173191936"/>
        <c:axId val="0"/>
      </c:bar3DChart>
      <c:catAx>
        <c:axId val="17316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3191936"/>
        <c:crosses val="autoZero"/>
        <c:auto val="1"/>
        <c:lblAlgn val="ctr"/>
        <c:lblOffset val="100"/>
        <c:noMultiLvlLbl val="0"/>
      </c:catAx>
      <c:valAx>
        <c:axId val="1731919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3169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0800731288565071"/>
          <c:y val="4.4894001676581391E-2"/>
          <c:w val="0.46748044128722788"/>
          <c:h val="8.90029895668158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3201290472267"/>
          <c:y val="4.3657559726791806E-2"/>
          <c:w val="0.84133107789118677"/>
          <c:h val="0.862015547966438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86877435059971E-2"/>
                  <c:y val="4.2965237894273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86968990779614E-2"/>
                  <c:y val="-1.190660719821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9049296020196E-2"/>
                  <c:y val="-1.157876750032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1435.1</c:v>
                </c:pt>
                <c:pt idx="1">
                  <c:v>1496.8</c:v>
                </c:pt>
                <c:pt idx="2">
                  <c:v>1385.8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01124136151577E-2"/>
                  <c:y val="3.9688228224371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01124136151577E-2"/>
                  <c:y val="2.6580189544762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9049296020196E-2"/>
                  <c:y val="2.985719921466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1527.4</c:v>
                </c:pt>
                <c:pt idx="1">
                  <c:v>1612.2</c:v>
                </c:pt>
                <c:pt idx="2">
                  <c:v>1575.4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83968507451238E-2"/>
                  <c:y val="7.281957008385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86877435059971E-2"/>
                  <c:y val="1.4564200719279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9049296020196E-2"/>
                  <c:y val="7.6099446778839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1647.9</c:v>
                </c:pt>
                <c:pt idx="1">
                  <c:v>1792.9</c:v>
                </c:pt>
                <c:pt idx="2">
                  <c:v>1684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231488"/>
        <c:axId val="173253760"/>
        <c:axId val="0"/>
      </c:bar3DChart>
      <c:catAx>
        <c:axId val="17323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3253760"/>
        <c:crosses val="autoZero"/>
        <c:auto val="1"/>
        <c:lblAlgn val="ctr"/>
        <c:lblOffset val="100"/>
        <c:noMultiLvlLbl val="0"/>
      </c:catAx>
      <c:valAx>
        <c:axId val="1732537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323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17E-2"/>
          <c:y val="0"/>
          <c:w val="0.96472614153982905"/>
          <c:h val="0.96448601964122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-1 684 022,5 тыс. рублей</c:v>
                </c:pt>
              </c:strCache>
            </c:strRef>
          </c:tx>
          <c:explosion val="27"/>
          <c:dPt>
            <c:idx val="0"/>
            <c:bubble3D val="0"/>
            <c:explosion val="36"/>
            <c:spPr>
              <a:solidFill>
                <a:srgbClr val="00B0F0"/>
              </a:solidFill>
            </c:spPr>
          </c:dPt>
          <c:dPt>
            <c:idx val="1"/>
            <c:bubble3D val="0"/>
            <c:explosion val="50"/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explosion val="8"/>
            <c:spPr>
              <a:solidFill>
                <a:srgbClr val="0070C0"/>
              </a:solidFill>
            </c:spPr>
          </c:dPt>
          <c:dPt>
            <c:idx val="7"/>
            <c:bubble3D val="0"/>
            <c:explosion val="58"/>
            <c:spPr>
              <a:solidFill>
                <a:srgbClr val="FF0000"/>
              </a:solidFill>
            </c:spPr>
          </c:dPt>
          <c:dPt>
            <c:idx val="8"/>
            <c:bubble3D val="0"/>
            <c:explosion val="45"/>
            <c:spPr>
              <a:solidFill>
                <a:srgbClr val="92D050"/>
              </a:solidFill>
            </c:spPr>
          </c:dPt>
          <c:dPt>
            <c:idx val="9"/>
            <c:bubble3D val="0"/>
            <c:explosion val="19"/>
            <c:spPr>
              <a:solidFill>
                <a:srgbClr val="7030A0"/>
              </a:solidFill>
            </c:spPr>
          </c:dPt>
          <c:dPt>
            <c:idx val="10"/>
            <c:bubble3D val="0"/>
            <c:explosion val="47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1"/>
            <c:bubble3D val="0"/>
            <c:explosion val="1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6167185127578417E-2"/>
                  <c:y val="-0.119942797276789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141234307299189"/>
                  <c:y val="-9.04831628579291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8184646150427731E-2"/>
                  <c:y val="-0.187279104519899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582157538051327"/>
                  <c:y val="-3.36681536215550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576301707217824E-2"/>
                  <c:y val="-1.0521298006735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636929230085654E-2"/>
                  <c:y val="-3.57724132229022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4838675332370483"/>
                  <c:y val="-0.153610950898344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9971299485242378E-2"/>
                  <c:y val="-2.5251280905898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954759656334481"/>
                  <c:y val="-8.6274643655234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5285338666074136"/>
                  <c:y val="-9.25874224592763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4985649742621189E-2"/>
                  <c:y val="-0.159923729702386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213346665185347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Общегосударственный вопросы, 5,2%</c:v>
                </c:pt>
                <c:pt idx="1">
                  <c:v>Национальная оборона, 0,1%</c:v>
                </c:pt>
                <c:pt idx="2">
                  <c:v>Национальная безопасность и првоохранительная деятельность, 0,6%</c:v>
                </c:pt>
                <c:pt idx="3">
                  <c:v>Национальная экономика, 4%</c:v>
                </c:pt>
                <c:pt idx="4">
                  <c:v>Жилищно-коммунальное хозяйство, 11,5%</c:v>
                </c:pt>
                <c:pt idx="5">
                  <c:v>Охрана окружающей среды, 0,08%</c:v>
                </c:pt>
                <c:pt idx="6">
                  <c:v>Образование,  61,9%</c:v>
                </c:pt>
                <c:pt idx="7">
                  <c:v>Культура и кинематография, 6,4%</c:v>
                </c:pt>
                <c:pt idx="8">
                  <c:v>Социальная политика, 9%</c:v>
                </c:pt>
                <c:pt idx="9">
                  <c:v>Физическая культура и спорт, 1,2%</c:v>
                </c:pt>
                <c:pt idx="10">
                  <c:v>Здравоохранение, 0,01%</c:v>
                </c:pt>
                <c:pt idx="11">
                  <c:v>Средства массовой информации, 0,06%</c:v>
                </c:pt>
                <c:pt idx="12">
                  <c:v>Обслуживание государственного долга, 0,00%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87973.9</c:v>
                </c:pt>
                <c:pt idx="1">
                  <c:v>2243.5</c:v>
                </c:pt>
                <c:pt idx="2">
                  <c:v>10520.2</c:v>
                </c:pt>
                <c:pt idx="3">
                  <c:v>65717.600000000006</c:v>
                </c:pt>
                <c:pt idx="4">
                  <c:v>193904.1</c:v>
                </c:pt>
                <c:pt idx="5">
                  <c:v>1300</c:v>
                </c:pt>
                <c:pt idx="6">
                  <c:v>1041702.2</c:v>
                </c:pt>
                <c:pt idx="7">
                  <c:v>107482</c:v>
                </c:pt>
                <c:pt idx="8">
                  <c:v>151335.79999999999</c:v>
                </c:pt>
                <c:pt idx="9">
                  <c:v>20610.5</c:v>
                </c:pt>
                <c:pt idx="10">
                  <c:v>200</c:v>
                </c:pt>
                <c:pt idx="11">
                  <c:v>1031.8</c:v>
                </c:pt>
                <c:pt idx="12">
                  <c:v>0.7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6138484612820791E-2"/>
          <c:y val="0.4870613716425668"/>
          <c:w val="0.5660601368366478"/>
          <c:h val="0.5129386283574332"/>
        </c:manualLayout>
      </c:layout>
      <c:overlay val="0"/>
      <c:txPr>
        <a:bodyPr/>
        <a:lstStyle/>
        <a:p>
          <a:pPr>
            <a:defRPr sz="11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186"/>
          <c:y val="6.0605636419628975E-3"/>
          <c:w val="0.64504414766281526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2018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6"/>
              <c:layout>
                <c:manualLayout>
                  <c:x val="-5.5026265515229274E-2"/>
                  <c:y val="4.6464321255048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#,##0.00</c:formatCode>
                <c:ptCount val="13"/>
                <c:pt idx="0">
                  <c:v>90163</c:v>
                </c:pt>
                <c:pt idx="1">
                  <c:v>2263.3000000000002</c:v>
                </c:pt>
                <c:pt idx="2">
                  <c:v>10770</c:v>
                </c:pt>
                <c:pt idx="3">
                  <c:v>89756.6</c:v>
                </c:pt>
                <c:pt idx="4">
                  <c:v>211966.2</c:v>
                </c:pt>
                <c:pt idx="5">
                  <c:v>1300</c:v>
                </c:pt>
                <c:pt idx="6">
                  <c:v>1085448</c:v>
                </c:pt>
                <c:pt idx="7">
                  <c:v>107482</c:v>
                </c:pt>
                <c:pt idx="8">
                  <c:v>200</c:v>
                </c:pt>
                <c:pt idx="9">
                  <c:v>153136.5</c:v>
                </c:pt>
                <c:pt idx="10">
                  <c:v>20610.5</c:v>
                </c:pt>
                <c:pt idx="11">
                  <c:v>1112</c:v>
                </c:pt>
                <c:pt idx="12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2018  г.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6"/>
              <c:layout>
                <c:manualLayout>
                  <c:x val="-7.0546605347135305E-2"/>
                  <c:y val="-4.4444133374394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Лист1!$C$2:$C$14</c:f>
              <c:numCache>
                <c:formatCode>#,##0.00</c:formatCode>
                <c:ptCount val="13"/>
                <c:pt idx="0">
                  <c:v>87973.9</c:v>
                </c:pt>
                <c:pt idx="1">
                  <c:v>2243.5</c:v>
                </c:pt>
                <c:pt idx="2">
                  <c:v>10520.2</c:v>
                </c:pt>
                <c:pt idx="3">
                  <c:v>65717.600000000006</c:v>
                </c:pt>
                <c:pt idx="4">
                  <c:v>193904.1</c:v>
                </c:pt>
                <c:pt idx="5" formatCode="0.0">
                  <c:v>1300</c:v>
                </c:pt>
                <c:pt idx="6">
                  <c:v>1041702.2</c:v>
                </c:pt>
                <c:pt idx="7">
                  <c:v>107482</c:v>
                </c:pt>
                <c:pt idx="8">
                  <c:v>200</c:v>
                </c:pt>
                <c:pt idx="9">
                  <c:v>151335.79999999999</c:v>
                </c:pt>
                <c:pt idx="10">
                  <c:v>20610.5</c:v>
                </c:pt>
                <c:pt idx="11">
                  <c:v>1031.8</c:v>
                </c:pt>
                <c:pt idx="12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826432"/>
        <c:axId val="173827968"/>
      </c:barChart>
      <c:catAx>
        <c:axId val="173826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27968"/>
        <c:crosses val="autoZero"/>
        <c:auto val="1"/>
        <c:lblAlgn val="ctr"/>
        <c:lblOffset val="100"/>
        <c:noMultiLvlLbl val="0"/>
      </c:catAx>
      <c:valAx>
        <c:axId val="173827968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750"/>
            </a:pPr>
            <a:endParaRPr lang="ru-RU"/>
          </a:p>
        </c:txPr>
        <c:crossAx val="173826432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B05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162044075227673"/>
          <c:y val="1.9520423304123857E-2"/>
          <c:w val="0.34887352246755854"/>
          <c:h val="6.8103078575446216E-2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06061530503894"/>
          <c:y val="1.159847415327836E-2"/>
          <c:w val="0.69174281181872321"/>
          <c:h val="0.93858067260819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- 1575 403,2 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6"/>
              <c:layout>
                <c:manualLayout>
                  <c:x val="-5.7825997475690318E-2"/>
                  <c:y val="4.08660555331250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Здравоохраниение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84804.4</c:v>
                </c:pt>
                <c:pt idx="1">
                  <c:v>2166.6999999999998</c:v>
                </c:pt>
                <c:pt idx="2">
                  <c:v>8560.7999999999993</c:v>
                </c:pt>
                <c:pt idx="3">
                  <c:v>61335</c:v>
                </c:pt>
                <c:pt idx="4">
                  <c:v>216257.5</c:v>
                </c:pt>
                <c:pt idx="5">
                  <c:v>1338.8</c:v>
                </c:pt>
                <c:pt idx="6">
                  <c:v>926144.6</c:v>
                </c:pt>
                <c:pt idx="7">
                  <c:v>109169.1</c:v>
                </c:pt>
                <c:pt idx="8">
                  <c:v>0</c:v>
                </c:pt>
                <c:pt idx="9">
                  <c:v>147863.4</c:v>
                </c:pt>
                <c:pt idx="10">
                  <c:v>16331.9</c:v>
                </c:pt>
                <c:pt idx="11">
                  <c:v>1212</c:v>
                </c:pt>
                <c:pt idx="12">
                  <c:v>219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- 1 684 022,5 тыс. руб.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Здравоохраниение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Лист1!$C$2:$C$14</c:f>
              <c:numCache>
                <c:formatCode>#,##0.0</c:formatCode>
                <c:ptCount val="13"/>
                <c:pt idx="0">
                  <c:v>87973.9</c:v>
                </c:pt>
                <c:pt idx="1">
                  <c:v>2243.5</c:v>
                </c:pt>
                <c:pt idx="2">
                  <c:v>10520.2</c:v>
                </c:pt>
                <c:pt idx="3">
                  <c:v>65717.600000000006</c:v>
                </c:pt>
                <c:pt idx="4">
                  <c:v>193904.1</c:v>
                </c:pt>
                <c:pt idx="5">
                  <c:v>1300</c:v>
                </c:pt>
                <c:pt idx="6">
                  <c:v>1041702.2</c:v>
                </c:pt>
                <c:pt idx="7">
                  <c:v>107482</c:v>
                </c:pt>
                <c:pt idx="8">
                  <c:v>200</c:v>
                </c:pt>
                <c:pt idx="9">
                  <c:v>151335.79999999999</c:v>
                </c:pt>
                <c:pt idx="10">
                  <c:v>20610.5</c:v>
                </c:pt>
                <c:pt idx="11">
                  <c:v>1031.8</c:v>
                </c:pt>
                <c:pt idx="12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799296"/>
        <c:axId val="173800832"/>
      </c:barChart>
      <c:catAx>
        <c:axId val="173799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00832"/>
        <c:crosses val="autoZero"/>
        <c:auto val="1"/>
        <c:lblAlgn val="ctr"/>
        <c:lblOffset val="100"/>
        <c:noMultiLvlLbl val="0"/>
      </c:catAx>
      <c:valAx>
        <c:axId val="173800832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/>
            </a:pPr>
            <a:endParaRPr lang="ru-RU"/>
          </a:p>
        </c:txPr>
        <c:crossAx val="173799296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595"/>
          <c:y val="4.7220024333339654E-2"/>
          <c:w val="0.33179088935473472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085884351188206"/>
          <c:y val="2.9394882050142578E-2"/>
          <c:w val="0.61741037782588726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1593701.5</c:v>
                </c:pt>
                <c:pt idx="1">
                  <c:v>90321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5.8754232512703793E-2"/>
          <c:y val="0.77351190776782386"/>
          <c:w val="0.89202488512287426"/>
          <c:h val="0.11959761204983958"/>
        </c:manualLayout>
      </c:layout>
      <c:overlay val="0"/>
      <c:txPr>
        <a:bodyPr/>
        <a:lstStyle/>
        <a:p>
          <a:pPr>
            <a:defRPr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907556567788766E-2"/>
          <c:y val="9.49061215420509E-2"/>
          <c:w val="0.96979328685701571"/>
          <c:h val="0.784317801494278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4941112042545215E-2"/>
                  <c:y val="-0.42916527793208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41112042545215E-2"/>
                  <c:y val="-0.42916527793208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41112042545215E-2"/>
                  <c:y val="-0.42916527793208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851653.4</c:v>
                </c:pt>
                <c:pt idx="1">
                  <c:v>861190.7</c:v>
                </c:pt>
                <c:pt idx="2">
                  <c:v>950728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148928"/>
        <c:axId val="183153792"/>
        <c:axId val="0"/>
      </c:bar3DChart>
      <c:catAx>
        <c:axId val="18314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+mj-lt"/>
              </a:defRPr>
            </a:pPr>
            <a:endParaRPr lang="ru-RU"/>
          </a:p>
        </c:txPr>
        <c:crossAx val="183153792"/>
        <c:crosses val="autoZero"/>
        <c:auto val="1"/>
        <c:lblAlgn val="ctr"/>
        <c:lblOffset val="100"/>
        <c:noMultiLvlLbl val="0"/>
      </c:catAx>
      <c:valAx>
        <c:axId val="1831537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314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6094157179418"/>
          <c:y val="0.1553795610011586"/>
          <c:w val="0.7344356962286841"/>
          <c:h val="0.772140793880045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508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smtClean="0"/>
                      <a:t>462 543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dirty="0" smtClean="0"/>
                      <a:t>343 828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61030506968097E-2"/>
                  <c:y val="-2.4840745394486686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dirty="0" smtClean="0"/>
                      <a:t>385 192</a:t>
                    </a:r>
                    <a:endParaRPr lang="ru-RU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462543</c:v>
                </c:pt>
                <c:pt idx="1">
                  <c:v>343828</c:v>
                </c:pt>
                <c:pt idx="2">
                  <c:v>385192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отчисления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</c:v>
                </c:pt>
                <c:pt idx="1">
                  <c:v>51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8187008"/>
        <c:axId val="168188544"/>
      </c:barChart>
      <c:catAx>
        <c:axId val="168187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68188544"/>
        <c:crosses val="autoZero"/>
        <c:auto val="1"/>
        <c:lblAlgn val="ctr"/>
        <c:lblOffset val="100"/>
        <c:noMultiLvlLbl val="0"/>
      </c:catAx>
      <c:valAx>
        <c:axId val="168188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68187008"/>
        <c:crosses val="autoZero"/>
        <c:crossBetween val="between"/>
      </c:valAx>
      <c:spPr>
        <a:ln w="0"/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overlay val="0"/>
      <c:txPr>
        <a:bodyPr/>
        <a:lstStyle/>
        <a:p>
          <a:pPr>
            <a:defRPr sz="18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389"/>
          <c:w val="0.85943250839725993"/>
          <c:h val="0.587405591162888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3703766379162584E-2"/>
                  <c:y val="-0.35630270961567373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355 300,2 тыс. руб.</a:t>
                    </a:r>
                    <a:endParaRPr lang="ru-RU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703766379162584E-2"/>
                  <c:y val="-0.34853826429604406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 379 736,2</a:t>
                    </a:r>
                    <a:r>
                      <a:rPr lang="ru-RU" sz="1000" b="1" baseline="0" dirty="0" smtClean="0"/>
                      <a:t> тыс. руб.</a:t>
                    </a:r>
                    <a:endParaRPr lang="ru-RU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355300.2</c:v>
                </c:pt>
                <c:pt idx="1">
                  <c:v>379736.2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214464"/>
        <c:axId val="183222272"/>
        <c:axId val="0"/>
      </c:bar3DChart>
      <c:catAx>
        <c:axId val="18321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83222272"/>
        <c:crosses val="autoZero"/>
        <c:auto val="1"/>
        <c:lblAlgn val="ctr"/>
        <c:lblOffset val="100"/>
        <c:noMultiLvlLbl val="0"/>
      </c:catAx>
      <c:valAx>
        <c:axId val="18322227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8321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2863038366107468"/>
          <c:w val="0.96976526417699616"/>
          <c:h val="0.653853854201384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434191.7</c:v>
                </c:pt>
                <c:pt idx="1">
                  <c:v>496747.8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642368"/>
        <c:axId val="183644160"/>
        <c:axId val="0"/>
      </c:bar3DChart>
      <c:catAx>
        <c:axId val="18364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3644160"/>
        <c:crosses val="autoZero"/>
        <c:auto val="1"/>
        <c:lblAlgn val="ctr"/>
        <c:lblOffset val="100"/>
        <c:noMultiLvlLbl val="0"/>
      </c:catAx>
      <c:valAx>
        <c:axId val="1836441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364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0.14784361011192915"/>
          <c:w val="0.89908382421936084"/>
          <c:h val="0.651898243891337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4.7911116476485487E-2"/>
                  <c:y val="-0.29174985268261877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100" b="1" dirty="0"/>
                      <a:t>32 916,8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844448346534898E-2"/>
                  <c:y val="-0.3663835359270096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1100" b="1" dirty="0"/>
                      <a:t>33 826,3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32916.800000000003</c:v>
                </c:pt>
                <c:pt idx="1">
                  <c:v>33826.300000000003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332224"/>
        <c:axId val="183342208"/>
        <c:axId val="0"/>
      </c:bar3DChart>
      <c:catAx>
        <c:axId val="183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183342208"/>
        <c:crosses val="autoZero"/>
        <c:auto val="1"/>
        <c:lblAlgn val="ctr"/>
        <c:lblOffset val="100"/>
        <c:noMultiLvlLbl val="0"/>
      </c:catAx>
      <c:valAx>
        <c:axId val="1833422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3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396552293796886"/>
          <c:y val="0.22445706597531531"/>
          <c:w val="0.62419404622225971"/>
          <c:h val="0.627299675007525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1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explosion val="38"/>
            <c:spPr>
              <a:solidFill>
                <a:srgbClr val="FF0000"/>
              </a:solidFill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3.4485688295315106E-2"/>
                  <c:y val="-0.288684241243940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4116122862090285E-2"/>
                  <c:y val="7.802276790376782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591407231771604E-2"/>
                  <c:y val="-0.105330736670086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543564668579743"/>
                  <c:y val="-6.63193527182026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mbria" panose="0204050305040603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Выполнение муниципальных заданий по организации предоставления дополнительного образования детей</c:v>
                </c:pt>
                <c:pt idx="1">
                  <c:v>Ремонтные работы и оснащение оборудованием и инвентарем, разработка паспорта опасных отходов</c:v>
                </c:pt>
                <c:pt idx="2">
                  <c:v>Проведение мероприятий для детей и молодежи</c:v>
                </c:pt>
                <c:pt idx="3">
                  <c:v>Поддержка талантливой молодежи и педагогов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 formatCode="0%">
                  <c:v>0.96399999999999997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8.0000000000000002E-3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3072771327339545E-2"/>
          <c:y val="5.0714799137449085E-2"/>
          <c:w val="0.40834732659866241"/>
          <c:h val="0.90080418742666168"/>
        </c:manualLayout>
      </c:layout>
      <c:overlay val="0"/>
      <c:txPr>
        <a:bodyPr/>
        <a:lstStyle/>
        <a:p>
          <a:pPr>
            <a:defRPr sz="1000"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10909035997079E-2"/>
          <c:y val="0.2138443146037145"/>
          <c:w val="0.98458909096400293"/>
          <c:h val="0.56867132682098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8835555488440875E-2"/>
                  <c:y val="-0.30549187800530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1077420739659E-2"/>
                  <c:y val="-0.31312917495543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547878714662772E-2"/>
                  <c:y val="-0.28257998715490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215411</c:v>
                </c:pt>
                <c:pt idx="1">
                  <c:v>363577.8</c:v>
                </c:pt>
                <c:pt idx="2">
                  <c:v>317945.8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529472"/>
        <c:axId val="183533568"/>
        <c:axId val="0"/>
      </c:bar3DChart>
      <c:catAx>
        <c:axId val="183529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3533568"/>
        <c:crosses val="autoZero"/>
        <c:auto val="1"/>
        <c:lblAlgn val="ctr"/>
        <c:lblOffset val="100"/>
        <c:noMultiLvlLbl val="0"/>
      </c:catAx>
      <c:valAx>
        <c:axId val="1835335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352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399840806579994"/>
          <c:w val="0.77271999784081991"/>
          <c:h val="0.71547466171398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43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8.8946528146785733E-2"/>
                  <c:y val="-1.22381303833155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45204841032947607"/>
                  <c:y val="9.9539076763294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246045442832186E-2"/>
                  <c:y val="2.11575930177643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327297313419594E-2"/>
                  <c:y val="-5.35213758389947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2.7E-2</c:v>
                </c:pt>
                <c:pt idx="1">
                  <c:v>0.65100000000000002</c:v>
                </c:pt>
                <c:pt idx="2">
                  <c:v>0.246</c:v>
                </c:pt>
                <c:pt idx="3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79535167730982"/>
          <c:y val="4.0020695144600729E-2"/>
          <c:w val="0.37220464832269012"/>
          <c:h val="0.84116954099230579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4230755801367333E-2"/>
          <c:w val="1"/>
          <c:h val="0.719562025572804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5252373754206884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61354237856849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488516988572539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108921.8</c:v>
                </c:pt>
                <c:pt idx="1">
                  <c:v>148711.9</c:v>
                </c:pt>
                <c:pt idx="2">
                  <c:v>148901.1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283904"/>
        <c:axId val="184285440"/>
        <c:axId val="0"/>
      </c:bar3DChart>
      <c:catAx>
        <c:axId val="18428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Cambria" panose="02040503050406030204" pitchFamily="18" charset="0"/>
              </a:defRPr>
            </a:pPr>
            <a:endParaRPr lang="ru-RU"/>
          </a:p>
        </c:txPr>
        <c:crossAx val="184285440"/>
        <c:crosses val="autoZero"/>
        <c:auto val="1"/>
        <c:lblAlgn val="ctr"/>
        <c:lblOffset val="100"/>
        <c:noMultiLvlLbl val="0"/>
      </c:catAx>
      <c:valAx>
        <c:axId val="1842854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428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088609138997086"/>
          <c:y val="0.16969837338986976"/>
          <c:w val="0.83133562349481505"/>
          <c:h val="0.58594487697981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rgbClr val="0070C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109169.1</c:v>
                </c:pt>
                <c:pt idx="1">
                  <c:v>107482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4753536"/>
        <c:axId val="184755328"/>
        <c:axId val="0"/>
      </c:bar3DChart>
      <c:catAx>
        <c:axId val="18475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ru-RU"/>
          </a:p>
        </c:txPr>
        <c:crossAx val="184755328"/>
        <c:crosses val="autoZero"/>
        <c:auto val="1"/>
        <c:lblAlgn val="ctr"/>
        <c:lblOffset val="100"/>
        <c:noMultiLvlLbl val="0"/>
      </c:catAx>
      <c:valAx>
        <c:axId val="1847553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475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232E-2"/>
          <c:w val="0.89908382421936084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39542.800000000003</c:v>
                </c:pt>
                <c:pt idx="1">
                  <c:v>43283.9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639872"/>
        <c:axId val="184641408"/>
        <c:axId val="0"/>
      </c:bar3DChart>
      <c:catAx>
        <c:axId val="18463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184641408"/>
        <c:crosses val="autoZero"/>
        <c:auto val="1"/>
        <c:lblAlgn val="ctr"/>
        <c:lblOffset val="100"/>
        <c:noMultiLvlLbl val="0"/>
      </c:catAx>
      <c:valAx>
        <c:axId val="1846414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463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212584222261582"/>
          <c:y val="7.6899896845207483E-2"/>
          <c:w val="0.52499489562051005"/>
          <c:h val="0.919741495226859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26"/>
            <c:spPr>
              <a:solidFill>
                <a:srgbClr val="7030A0"/>
              </a:solidFill>
            </c:spPr>
          </c:dPt>
          <c:dPt>
            <c:idx val="1"/>
            <c:bubble3D val="0"/>
            <c:explosion val="27"/>
            <c:spPr>
              <a:solidFill>
                <a:srgbClr val="FF0000"/>
              </a:solidFill>
            </c:spPr>
          </c:dPt>
          <c:dPt>
            <c:idx val="2"/>
            <c:bubble3D val="0"/>
            <c:explosion val="27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116202720262426"/>
                  <c:y val="-9.89676265684829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805990310467966"/>
                  <c:y val="-0.11307321299157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065855623142515"/>
                  <c:y val="5.38149055390002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982485555620161E-2"/>
                  <c:y val="-0.246510198469825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Ремонт системы электроосвещения, замена пожарных датчиков и кабеля, устройство спортивного покрытия пола класса хореографии в детской школе  искусств - 1 287,0 тыс. руб. </c:v>
                </c:pt>
                <c:pt idx="1">
                  <c:v>Установка системы видеонаблюдения в здании музыкальной школы, ремонт отопительной системы, ремонт классов, устройство кабинетов детской музыкальной школы, приобретение светового оборудования - 1 468,0 тыс. руб.</c:v>
                </c:pt>
                <c:pt idx="2">
                  <c:v>Выполнение муниципальных заданий по организации предоставления доп.образования детей в сфере культуры - 40 528,9 тыс. руб.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1287</c:v>
                </c:pt>
                <c:pt idx="1">
                  <c:v>1468</c:v>
                </c:pt>
                <c:pt idx="2" formatCode="#,##0.00">
                  <c:v>40528.9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817529094797659E-2"/>
          <c:y val="6.068631684827764E-2"/>
          <c:w val="0.48620288587062188"/>
          <c:h val="0.93931368315172237"/>
        </c:manualLayout>
      </c:layout>
      <c:overlay val="1"/>
      <c:spPr>
        <a:ln w="2540"/>
      </c:spPr>
      <c:txPr>
        <a:bodyPr/>
        <a:lstStyle/>
        <a:p>
          <a:pPr>
            <a:defRPr sz="1100" b="1">
              <a:solidFill>
                <a:srgbClr val="002060"/>
              </a:solidFill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8871462492868"/>
          <c:y val="0.15319111648001552"/>
          <c:w val="0.70750872313622404"/>
          <c:h val="0.76613455312477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5400" prst="coolSlant"/>
            </a:sp3d>
          </c:spPr>
          <c:invertIfNegative val="0"/>
          <c:dLbls>
            <c:dLbl>
              <c:idx val="0"/>
              <c:layout>
                <c:manualLayout>
                  <c:x val="-0.3138775540947427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3480272436772557"/>
                  <c:y val="-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7501652358777467"/>
                  <c:y val="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0.74</c:v>
                </c:pt>
                <c:pt idx="1">
                  <c:v>0.51</c:v>
                </c:pt>
                <c:pt idx="2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8268928"/>
        <c:axId val="168270464"/>
      </c:barChart>
      <c:catAx>
        <c:axId val="168268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68270464"/>
        <c:crosses val="autoZero"/>
        <c:auto val="1"/>
        <c:lblAlgn val="ctr"/>
        <c:lblOffset val="100"/>
        <c:noMultiLvlLbl val="0"/>
      </c:catAx>
      <c:valAx>
        <c:axId val="16827046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6826892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94151497296E-2"/>
          <c:y val="1.5117367911501896E-2"/>
          <c:w val="0.89999981169700538"/>
          <c:h val="0.1109618493093881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1630065212879912E-2"/>
                  <c:y val="-0.44046237940520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57918721819169E-2"/>
                  <c:y val="-0.39819568234644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621779969940446E-2"/>
                  <c:y val="-0.39288640658182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34560</c:v>
                </c:pt>
                <c:pt idx="1">
                  <c:v>36166.9</c:v>
                </c:pt>
                <c:pt idx="2">
                  <c:v>40700.199999999997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080448"/>
        <c:axId val="185086336"/>
        <c:axId val="0"/>
      </c:bar3DChart>
      <c:catAx>
        <c:axId val="18508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mbria" panose="02040503050406030204" pitchFamily="18" charset="0"/>
              </a:defRPr>
            </a:pPr>
            <a:endParaRPr lang="ru-RU"/>
          </a:p>
        </c:txPr>
        <c:crossAx val="185086336"/>
        <c:crosses val="autoZero"/>
        <c:auto val="1"/>
        <c:lblAlgn val="ctr"/>
        <c:lblOffset val="100"/>
        <c:noMultiLvlLbl val="0"/>
      </c:catAx>
      <c:valAx>
        <c:axId val="1850863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508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172E-3"/>
          <c:y val="1.4970060890416482E-2"/>
          <c:w val="0.63735490175633436"/>
          <c:h val="0.972689211780701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27"/>
          <c:dPt>
            <c:idx val="0"/>
            <c:bubble3D val="0"/>
            <c:explosion val="12"/>
            <c:spPr>
              <a:solidFill>
                <a:srgbClr val="7030A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66"/>
            <c:spPr>
              <a:solidFill>
                <a:srgbClr val="92D05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explosion val="9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0851364522417151E-2"/>
                  <c:y val="-7.078970622322526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40716374269004"/>
                  <c:y val="-0.3190591018638264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948830409356779E-2"/>
                  <c:y val="7.952901784132727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 -                                                                  7 478,8 тыс. руб.</c:v>
                </c:pt>
                <c:pt idx="1">
                  <c:v>Социальное обеспечение населения - 135 853,4 тыс. руб.</c:v>
                </c:pt>
                <c:pt idx="2">
                  <c:v>Другие вопросы в области социальной политики - 8 003,6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4.9000000000000002E-2</c:v>
                </c:pt>
                <c:pt idx="1">
                  <c:v>0.89800000000000002</c:v>
                </c:pt>
                <c:pt idx="2">
                  <c:v>5.2999999999999999E-2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149820680758403"/>
          <c:y val="2.2352344448500434E-2"/>
          <c:w val="0.37347202789572082"/>
          <c:h val="0.86049400595701009"/>
        </c:manualLayout>
      </c:layout>
      <c:overlay val="0"/>
      <c:txPr>
        <a:bodyPr/>
        <a:lstStyle/>
        <a:p>
          <a:pPr>
            <a:defRPr sz="1400" b="1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30196225576614E-2"/>
          <c:y val="4.5117725937428139E-2"/>
          <c:w val="0.96339505254133184"/>
          <c:h val="0.598207101567839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6621779969940446E-2"/>
                  <c:y val="-0.41836436778342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949502466183064E-2"/>
                  <c:y val="-0.38144986474371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57918721819169E-2"/>
                  <c:y val="-0.35273858460171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21768.6</c:v>
                </c:pt>
                <c:pt idx="1">
                  <c:v>19572.099999999999</c:v>
                </c:pt>
                <c:pt idx="2">
                  <c:v>12687.1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5200640"/>
        <c:axId val="185008128"/>
        <c:axId val="0"/>
      </c:bar3DChart>
      <c:catAx>
        <c:axId val="18520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ru-RU"/>
          </a:p>
        </c:txPr>
        <c:crossAx val="185008128"/>
        <c:crosses val="autoZero"/>
        <c:auto val="1"/>
        <c:lblAlgn val="ctr"/>
        <c:lblOffset val="100"/>
        <c:noMultiLvlLbl val="0"/>
      </c:catAx>
      <c:valAx>
        <c:axId val="1850081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520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0596897763323716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668894253051568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614549000728313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3532.9</c:v>
                </c:pt>
                <c:pt idx="1">
                  <c:v>4930</c:v>
                </c:pt>
                <c:pt idx="2">
                  <c:v>4065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433088"/>
        <c:axId val="185447168"/>
        <c:axId val="0"/>
      </c:bar3DChart>
      <c:catAx>
        <c:axId val="18543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Cambria" panose="02040503050406030204" pitchFamily="18" charset="0"/>
              </a:defRPr>
            </a:pPr>
            <a:endParaRPr lang="ru-RU"/>
          </a:p>
        </c:txPr>
        <c:crossAx val="185447168"/>
        <c:crosses val="autoZero"/>
        <c:auto val="1"/>
        <c:lblAlgn val="ctr"/>
        <c:lblOffset val="100"/>
        <c:noMultiLvlLbl val="0"/>
      </c:catAx>
      <c:valAx>
        <c:axId val="1854471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543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Объем муниципального долга </a:t>
            </a:r>
            <a:r>
              <a:rPr lang="ru-RU" smtClean="0"/>
              <a:t> 2013-2020 </a:t>
            </a:r>
            <a:r>
              <a:rPr lang="ru-RU"/>
              <a:t>гг.</a:t>
            </a:r>
          </a:p>
        </c:rich>
      </c:tx>
      <c:layout>
        <c:manualLayout>
          <c:xMode val="edge"/>
          <c:yMode val="edge"/>
          <c:x val="0.2434633648774443"/>
          <c:y val="3.5094704264882169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93669056612758"/>
          <c:y val="5.9412165919385744E-2"/>
          <c:w val="0.86049169139936832"/>
          <c:h val="0.71279253696324907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2.05143861170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19790658180838E-2"/>
                  <c:y val="9.2314737526909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942871426984245E-2"/>
                  <c:y val="0.17950087852454719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12657,2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517597251099083E-2"/>
                  <c:y val="0.13334350976109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391226371672988E-2"/>
                  <c:y val="8.7186140997637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839581316361676E-2"/>
                  <c:y val="4.102877223418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01.01.2013</c:v>
                </c:pt>
                <c:pt idx="1">
                  <c:v>на 01.01.2014</c:v>
                </c:pt>
                <c:pt idx="2">
                  <c:v>на 01.01.2015</c:v>
                </c:pt>
                <c:pt idx="3">
                  <c:v>на 01.01.2016</c:v>
                </c:pt>
                <c:pt idx="4">
                  <c:v>на 01.01.2017</c:v>
                </c:pt>
                <c:pt idx="5">
                  <c:v>на 01.01.2018</c:v>
                </c:pt>
                <c:pt idx="6">
                  <c:v>на 01.01.2019 </c:v>
                </c:pt>
                <c:pt idx="7">
                  <c:v>на 01.01.2020 (прогноз)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0</c:v>
                </c:pt>
                <c:pt idx="1">
                  <c:v>5900</c:v>
                </c:pt>
                <c:pt idx="2">
                  <c:v>12657</c:v>
                </c:pt>
                <c:pt idx="3">
                  <c:v>9028.58</c:v>
                </c:pt>
                <c:pt idx="4">
                  <c:v>5400</c:v>
                </c:pt>
                <c:pt idx="5">
                  <c:v>1771.4</c:v>
                </c:pt>
                <c:pt idx="6">
                  <c:v>5898</c:v>
                </c:pt>
                <c:pt idx="7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3964032"/>
        <c:axId val="186571392"/>
        <c:axId val="186837632"/>
      </c:line3DChart>
      <c:catAx>
        <c:axId val="18396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571392"/>
        <c:crosses val="autoZero"/>
        <c:auto val="1"/>
        <c:lblAlgn val="ctr"/>
        <c:lblOffset val="100"/>
        <c:noMultiLvlLbl val="0"/>
      </c:catAx>
      <c:valAx>
        <c:axId val="18657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964032"/>
        <c:crosses val="autoZero"/>
        <c:crossBetween val="between"/>
      </c:valAx>
      <c:serAx>
        <c:axId val="1868376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57139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64"/>
          <c:y val="5.0457935229418951E-2"/>
          <c:w val="0.82717174145401473"/>
          <c:h val="0.81662576707163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107191793504423E-2"/>
                  <c:y val="0.27573845961559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894882050142579E-2"/>
                  <c:y val="0.24522709282301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205393845128318E-2"/>
                  <c:y val="0.21562491320408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11147</c:v>
                </c:pt>
                <c:pt idx="1">
                  <c:v>16165</c:v>
                </c:pt>
                <c:pt idx="2">
                  <c:v>16607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64454784"/>
        <c:axId val="164456320"/>
        <c:axId val="0"/>
      </c:bar3DChart>
      <c:catAx>
        <c:axId val="16445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/>
                </a:solidFill>
              </a:defRPr>
            </a:pPr>
            <a:endParaRPr lang="ru-RU"/>
          </a:p>
        </c:txPr>
        <c:crossAx val="164456320"/>
        <c:crosses val="autoZero"/>
        <c:auto val="1"/>
        <c:lblAlgn val="ctr"/>
        <c:lblOffset val="100"/>
        <c:noMultiLvlLbl val="0"/>
      </c:catAx>
      <c:valAx>
        <c:axId val="164456320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64454784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70C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1.1767567136415042E-2"/>
          <c:w val="0.8241138906669554"/>
          <c:h val="0.82950158315742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4.4039951711006699E-2"/>
                  <c:y val="0.31812254778708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28483075097668E-2"/>
                  <c:y val="0.27806888415907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315817812596313E-2"/>
                  <c:y val="0.19370727813868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36939</c:v>
                </c:pt>
                <c:pt idx="1">
                  <c:v>41254</c:v>
                </c:pt>
                <c:pt idx="2">
                  <c:v>24209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164489472"/>
        <c:axId val="168378368"/>
        <c:axId val="0"/>
      </c:bar3DChart>
      <c:catAx>
        <c:axId val="1644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rgbClr val="7030A0"/>
                </a:solidFill>
              </a:defRPr>
            </a:pPr>
            <a:endParaRPr lang="ru-RU"/>
          </a:p>
        </c:txPr>
        <c:crossAx val="168378368"/>
        <c:crosses val="autoZero"/>
        <c:auto val="1"/>
        <c:lblAlgn val="ctr"/>
        <c:lblOffset val="100"/>
        <c:noMultiLvlLbl val="0"/>
      </c:catAx>
      <c:valAx>
        <c:axId val="1683783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448947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0940051724284953"/>
          <c:y val="2.3391406802752909E-2"/>
          <c:w val="0.56852136161116196"/>
          <c:h val="0.13663083019265665"/>
        </c:manualLayout>
      </c:layout>
      <c:overlay val="0"/>
      <c:txPr>
        <a:bodyPr/>
        <a:lstStyle/>
        <a:p>
          <a:pPr>
            <a:defRPr sz="16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9C5BCD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272176662914723E-2"/>
                  <c:y val="0.167901388882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87937686773033E-2"/>
                  <c:y val="0.17656225331688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550539582230977E-2"/>
                  <c:y val="0.14809282886696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7160</c:v>
                </c:pt>
                <c:pt idx="1">
                  <c:v>6995</c:v>
                </c:pt>
                <c:pt idx="2">
                  <c:v>6726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168309120"/>
        <c:axId val="168310656"/>
        <c:axId val="0"/>
      </c:bar3DChart>
      <c:catAx>
        <c:axId val="16830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68310656"/>
        <c:crosses val="autoZero"/>
        <c:auto val="1"/>
        <c:lblAlgn val="ctr"/>
        <c:lblOffset val="100"/>
        <c:noMultiLvlLbl val="0"/>
      </c:catAx>
      <c:valAx>
        <c:axId val="1683106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830912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3756552944211472"/>
          <c:y val="5.1054268823931846E-2"/>
          <c:w val="0.41011215326357336"/>
          <c:h val="0.12882011647828603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471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469440"/>
        <c:axId val="152609920"/>
        <c:axId val="0"/>
      </c:bar3DChart>
      <c:catAx>
        <c:axId val="15146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52609920"/>
        <c:crosses val="autoZero"/>
        <c:auto val="1"/>
        <c:lblAlgn val="ctr"/>
        <c:lblOffset val="100"/>
        <c:noMultiLvlLbl val="0"/>
      </c:catAx>
      <c:valAx>
        <c:axId val="15260992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5146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84188781957807E-2"/>
          <c:y val="1.6801065320242344E-2"/>
          <c:w val="0.91040451540779632"/>
          <c:h val="0.625330565009037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- 127 206,6 тыс.руб.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0802469135802469E-2"/>
                  <c:y val="-5.1873321264957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34165.5</c:v>
                </c:pt>
                <c:pt idx="1">
                  <c:v>9358</c:v>
                </c:pt>
                <c:pt idx="2" formatCode="General">
                  <c:v>2453.9</c:v>
                </c:pt>
                <c:pt idx="3" formatCode="General">
                  <c:v>14537.3</c:v>
                </c:pt>
                <c:pt idx="4" formatCode="General">
                  <c:v>5849.9</c:v>
                </c:pt>
                <c:pt idx="5" formatCode="General">
                  <c:v>59841.9</c:v>
                </c:pt>
                <c:pt idx="6" formatCode="General">
                  <c:v>1000.1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- 68 185,6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098E-2"/>
                  <c:y val="-3.36726128781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098E-2"/>
                  <c:y val="-3.64784245916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950617283950615E-2"/>
                  <c:y val="-2.398017867295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604938271604937E-2"/>
                  <c:y val="-5.9915728317768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975308641975308E-2"/>
                  <c:y val="-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1728395061728392E-3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 formatCode="General">
                  <c:v>35222.199999999997</c:v>
                </c:pt>
                <c:pt idx="1">
                  <c:v>9137.9</c:v>
                </c:pt>
                <c:pt idx="2" formatCode="General">
                  <c:v>2327.6</c:v>
                </c:pt>
                <c:pt idx="3" formatCode="General">
                  <c:v>11158.8</c:v>
                </c:pt>
                <c:pt idx="4" formatCode="General">
                  <c:v>2420.9</c:v>
                </c:pt>
                <c:pt idx="5">
                  <c:v>5338</c:v>
                </c:pt>
                <c:pt idx="6" formatCode="General">
                  <c:v>2580.1999999999998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640512"/>
        <c:axId val="168642048"/>
        <c:axId val="0"/>
      </c:bar3DChart>
      <c:catAx>
        <c:axId val="16864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ru-RU"/>
          </a:p>
        </c:txPr>
        <c:crossAx val="168642048"/>
        <c:crosses val="autoZero"/>
        <c:auto val="0"/>
        <c:lblAlgn val="ctr"/>
        <c:lblOffset val="100"/>
        <c:noMultiLvlLbl val="0"/>
      </c:catAx>
      <c:valAx>
        <c:axId val="168642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8640512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58422450665888981"/>
          <c:y val="0.84090369276107646"/>
          <c:w val="0.40342981432876451"/>
          <c:h val="0.143165995833372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17"/>
          <c:h val="0.89903333109186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1 182 403,9 тыс. руб.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7.5371804262803193E-3"/>
                  <c:y val="-2.429152608774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975778585806854E-3"/>
                  <c:y val="-2.47172828750021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464518,3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64657034340818E-3"/>
                  <c:y val="-3.63205257895321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630873,1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371804262803193E-3"/>
                  <c:y val="-2.88173390091159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56360,3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4732750974938755E-3"/>
                  <c:y val="-2.32064858290599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402533428489111E-3"/>
                  <c:y val="6.48228413217244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31907</c:v>
                </c:pt>
                <c:pt idx="1">
                  <c:v>464518.3</c:v>
                </c:pt>
                <c:pt idx="2">
                  <c:v>630873.1</c:v>
                </c:pt>
                <c:pt idx="3">
                  <c:v>56360.3</c:v>
                </c:pt>
                <c:pt idx="4">
                  <c:v>405</c:v>
                </c:pt>
                <c:pt idx="5">
                  <c:v>59.6</c:v>
                </c:pt>
                <c:pt idx="6">
                  <c:v>-1719.3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1 181 153,4 тыс. руб.</c:v>
                </c:pt>
              </c:strCache>
            </c:strRef>
          </c:tx>
          <c:spPr>
            <a:solidFill>
              <a:srgbClr val="FFFFB7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3566877691555929E-2"/>
                  <c:y val="1.2356083242212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490261910635164E-2"/>
                  <c:y val="2.27880381711973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459997,2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82440180846196E-2"/>
                  <c:y val="3.73140192025447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639688,7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99915640258427E-2"/>
                  <c:y val="-7.54832065443020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50814,3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4732750974938755E-3"/>
                  <c:y val="-6.96212847695285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074298487252603E-2"/>
                  <c:y val="6.48203839420141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6664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31907</c:v>
                </c:pt>
                <c:pt idx="1">
                  <c:v>459997.2</c:v>
                </c:pt>
                <c:pt idx="2">
                  <c:v>639688.69999999995</c:v>
                </c:pt>
                <c:pt idx="3">
                  <c:v>50814.3</c:v>
                </c:pt>
                <c:pt idx="4">
                  <c:v>405</c:v>
                </c:pt>
                <c:pt idx="5">
                  <c:v>60.5</c:v>
                </c:pt>
                <c:pt idx="6">
                  <c:v>-1719.3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168706816"/>
        <c:axId val="168708352"/>
        <c:axId val="0"/>
      </c:bar3DChart>
      <c:catAx>
        <c:axId val="16870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" panose="02040503050406030204" pitchFamily="18" charset="0"/>
              </a:defRPr>
            </a:pPr>
            <a:endParaRPr lang="ru-RU"/>
          </a:p>
        </c:txPr>
        <c:crossAx val="168708352"/>
        <c:crosses val="autoZero"/>
        <c:auto val="1"/>
        <c:lblAlgn val="ctr"/>
        <c:lblOffset val="100"/>
        <c:noMultiLvlLbl val="0"/>
      </c:catAx>
      <c:valAx>
        <c:axId val="168708352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8706816"/>
        <c:crosses val="autoZero"/>
        <c:crossBetween val="between"/>
      </c:valAx>
      <c:spPr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438"/>
          <c:y val="0.10471314590776463"/>
          <c:w val="0.33042821042483039"/>
          <c:h val="0.14543340213660472"/>
        </c:manualLayout>
      </c:layout>
      <c:overlay val="0"/>
      <c:txPr>
        <a:bodyPr/>
        <a:lstStyle/>
        <a:p>
          <a:pPr>
            <a:defRPr sz="2000" b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ОАО «Сухоложскцемент»                                 </a:t>
          </a:r>
        </a:p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58 542 тыс. руб.(10,5 %)  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«Староцементный завод»                                      </a:t>
          </a:r>
        </a:p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65 554 тыс. руб. (11,7 %)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ОАО «Сухоложский огнеупорный завод»                     25 995 тыс. руб.  (4,7 %) 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«ФОРЭС»                                                                     29 713 тыс. руб. (5,3 %)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ухоложское Литье»                                                20 916 тыс. руб. (3,7 %)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B81E71E9-F41E-4240-BFBF-6B4258988C2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АОР «Народное предприятие Знамя»                              6 956 тыс. руб. (1,2 %)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ADDFC50D-4B7E-4A84-8884-83E26A628537}" type="parTrans" cxnId="{E105E5E2-A314-4167-871D-A58D4DD4C1BC}">
      <dgm:prSet/>
      <dgm:spPr/>
      <dgm:t>
        <a:bodyPr/>
        <a:lstStyle/>
        <a:p>
          <a:endParaRPr lang="ru-RU"/>
        </a:p>
      </dgm:t>
    </dgm:pt>
    <dgm:pt modelId="{D7585EF5-A911-4467-B567-3390B043C4AA}" type="sibTrans" cxnId="{E105E5E2-A314-4167-871D-A58D4DD4C1BC}">
      <dgm:prSet/>
      <dgm:spPr/>
      <dgm:t>
        <a:bodyPr/>
        <a:lstStyle/>
        <a:p>
          <a:endParaRPr lang="ru-RU"/>
        </a:p>
      </dgm:t>
    </dgm:pt>
    <dgm:pt modelId="{5EBD341C-5C41-482B-A439-52A2BFD8AAC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«Сухоложский крановый завод»                          3 140 тыс. руб. (0,6 %) </a:t>
          </a:r>
        </a:p>
      </dgm:t>
    </dgm:pt>
    <dgm:pt modelId="{3DC65389-8309-441A-9546-6EFB5F724B82}" type="parTrans" cxnId="{A1769A04-FBF3-445D-A900-4C4221448705}">
      <dgm:prSet/>
      <dgm:spPr/>
      <dgm:t>
        <a:bodyPr/>
        <a:lstStyle/>
        <a:p>
          <a:endParaRPr lang="ru-RU"/>
        </a:p>
      </dgm:t>
    </dgm:pt>
    <dgm:pt modelId="{3863FD0D-A71F-4077-9D51-2E6D10FECAAB}" type="sibTrans" cxnId="{A1769A04-FBF3-445D-A900-4C4221448705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7" custAng="0" custScaleX="121757" custScaleY="128932" custLinFactY="85547" custLinFactNeighborX="-5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7" custScaleX="123769" custScaleY="119213" custLinFactY="-153499" custLinFactNeighborX="-65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7" custScaleX="122343" custLinFactY="100427" custLinFactNeighborX="-26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7" custScaleX="120409" custScaleY="132059" custLinFactY="-118677" custLinFactNeighborX="-123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7" custScaleX="120755" custScaleY="108570" custLinFactNeighborX="-1230" custLinFactNeighborY="57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  <dgm:pt modelId="{99D86C54-E8A5-4A41-9691-3EE37FCFEFAC}" type="pres">
      <dgm:prSet presAssocID="{B81E71E9-F41E-4240-BFBF-6B4258988C21}" presName="aNode" presStyleLbl="fgAcc1" presStyleIdx="5" presStyleCnt="7" custScaleX="118489" custScaleY="94476" custLinFactY="1198" custLinFactNeighborX="-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12A43-8055-4E54-83DD-74491EECAAF5}" type="pres">
      <dgm:prSet presAssocID="{B81E71E9-F41E-4240-BFBF-6B4258988C21}" presName="aSpace" presStyleCnt="0"/>
      <dgm:spPr/>
      <dgm:t>
        <a:bodyPr/>
        <a:lstStyle/>
        <a:p>
          <a:endParaRPr lang="ru-RU"/>
        </a:p>
      </dgm:t>
    </dgm:pt>
    <dgm:pt modelId="{DC6F07A4-DA7E-4D16-8D6B-A10D5F649308}" type="pres">
      <dgm:prSet presAssocID="{5EBD341C-5C41-482B-A439-52A2BFD8AAC3}" presName="aNode" presStyleLbl="fgAcc1" presStyleIdx="6" presStyleCnt="7" custScaleX="120337" custLinFactY="6212" custLinFactNeighborX="8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76289-4FB0-468A-BB16-594EE04A1816}" type="pres">
      <dgm:prSet presAssocID="{5EBD341C-5C41-482B-A439-52A2BFD8AAC3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43190613-83DD-4FC8-B3F4-95EDC0C95400}" type="presOf" srcId="{496089B1-692C-48F8-89D5-B9F16530D402}" destId="{ADA2E1D8-3ABE-4687-BCC5-4E41B5382FC5}" srcOrd="0" destOrd="0" presId="urn:microsoft.com/office/officeart/2005/8/layout/pyramid2"/>
    <dgm:cxn modelId="{E105E5E2-A314-4167-871D-A58D4DD4C1BC}" srcId="{598FA69B-F152-4353-8A12-A0EB8A38A551}" destId="{B81E71E9-F41E-4240-BFBF-6B4258988C21}" srcOrd="5" destOrd="0" parTransId="{ADDFC50D-4B7E-4A84-8884-83E26A628537}" sibTransId="{D7585EF5-A911-4467-B567-3390B043C4AA}"/>
    <dgm:cxn modelId="{47920356-673B-4BCB-9AF5-63525B5F94F1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E62571FD-E10E-48B4-B0F9-798CA2838539}" type="presOf" srcId="{CAA2D44A-E69F-42C0-ACB8-E153177EFD21}" destId="{1407F73B-CEC3-425F-AF03-F0C07C4E2059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BE232D1C-2BE6-4242-A069-27B99A9924F8}" type="presOf" srcId="{598FA69B-F152-4353-8A12-A0EB8A38A551}" destId="{5B433258-E48C-412C-8CAF-5FB6B1D7011C}" srcOrd="0" destOrd="0" presId="urn:microsoft.com/office/officeart/2005/8/layout/pyramid2"/>
    <dgm:cxn modelId="{6ABDF2FD-7C05-4969-93E2-D53AAD8B4EAC}" type="presOf" srcId="{5EBD341C-5C41-482B-A439-52A2BFD8AAC3}" destId="{DC6F07A4-DA7E-4D16-8D6B-A10D5F649308}" srcOrd="0" destOrd="0" presId="urn:microsoft.com/office/officeart/2005/8/layout/pyramid2"/>
    <dgm:cxn modelId="{84685667-E4A9-4C28-B9D6-CFFAE9908741}" type="presOf" srcId="{B81E71E9-F41E-4240-BFBF-6B4258988C21}" destId="{99D86C54-E8A5-4A41-9691-3EE37FCFEFAC}" srcOrd="0" destOrd="0" presId="urn:microsoft.com/office/officeart/2005/8/layout/pyramid2"/>
    <dgm:cxn modelId="{85A404B7-4973-4AE5-B8D2-3687B54720B7}" type="presOf" srcId="{65806BF6-B3BE-4ED2-A14E-599B1EC29988}" destId="{4AE3E91E-717D-4ACC-877C-C664195EF708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EB10CEC7-4977-471A-A5D6-8EDD2478ED9E}" type="presOf" srcId="{0237BCD8-2D58-42E4-B0DC-02F720ADCACA}" destId="{BDE2199E-1473-426F-A6A7-CEC986EDBA3A}" srcOrd="0" destOrd="0" presId="urn:microsoft.com/office/officeart/2005/8/layout/pyramid2"/>
    <dgm:cxn modelId="{A1769A04-FBF3-445D-A900-4C4221448705}" srcId="{598FA69B-F152-4353-8A12-A0EB8A38A551}" destId="{5EBD341C-5C41-482B-A439-52A2BFD8AAC3}" srcOrd="6" destOrd="0" parTransId="{3DC65389-8309-441A-9546-6EFB5F724B82}" sibTransId="{3863FD0D-A71F-4077-9D51-2E6D10FECAAB}"/>
    <dgm:cxn modelId="{C511E29B-D015-48D2-89CF-185E2C0AA252}" type="presParOf" srcId="{5B433258-E48C-412C-8CAF-5FB6B1D7011C}" destId="{C8E35D9D-D3CF-4FA5-BA60-93F575565D6B}" srcOrd="0" destOrd="0" presId="urn:microsoft.com/office/officeart/2005/8/layout/pyramid2"/>
    <dgm:cxn modelId="{B973C596-64E5-4D8C-82E4-31CDFBE2E28A}" type="presParOf" srcId="{5B433258-E48C-412C-8CAF-5FB6B1D7011C}" destId="{01715E57-1B5F-4A63-8D1F-64A32F5EC750}" srcOrd="1" destOrd="0" presId="urn:microsoft.com/office/officeart/2005/8/layout/pyramid2"/>
    <dgm:cxn modelId="{153CA2E4-0DDE-48CC-A8D9-2D5035F71339}" type="presParOf" srcId="{01715E57-1B5F-4A63-8D1F-64A32F5EC750}" destId="{1407F73B-CEC3-425F-AF03-F0C07C4E2059}" srcOrd="0" destOrd="0" presId="urn:microsoft.com/office/officeart/2005/8/layout/pyramid2"/>
    <dgm:cxn modelId="{42D42C54-6C27-4095-83C9-A42691A4EF49}" type="presParOf" srcId="{01715E57-1B5F-4A63-8D1F-64A32F5EC750}" destId="{AB806DA4-3B49-44CB-8438-0F264B2CFE82}" srcOrd="1" destOrd="0" presId="urn:microsoft.com/office/officeart/2005/8/layout/pyramid2"/>
    <dgm:cxn modelId="{421D1344-7FCF-4271-BBC5-5A5621AE846D}" type="presParOf" srcId="{01715E57-1B5F-4A63-8D1F-64A32F5EC750}" destId="{4AE3E91E-717D-4ACC-877C-C664195EF708}" srcOrd="2" destOrd="0" presId="urn:microsoft.com/office/officeart/2005/8/layout/pyramid2"/>
    <dgm:cxn modelId="{1E0E4329-F175-46CC-9838-D0BE6C626BB7}" type="presParOf" srcId="{01715E57-1B5F-4A63-8D1F-64A32F5EC750}" destId="{3B93E403-998F-454D-945E-3AFA87391760}" srcOrd="3" destOrd="0" presId="urn:microsoft.com/office/officeart/2005/8/layout/pyramid2"/>
    <dgm:cxn modelId="{BA7C9DCB-2383-4F06-A984-F5F7B1CA70AC}" type="presParOf" srcId="{01715E57-1B5F-4A63-8D1F-64A32F5EC750}" destId="{BDE2199E-1473-426F-A6A7-CEC986EDBA3A}" srcOrd="4" destOrd="0" presId="urn:microsoft.com/office/officeart/2005/8/layout/pyramid2"/>
    <dgm:cxn modelId="{412B0A25-2258-4EA2-A458-287487EC5834}" type="presParOf" srcId="{01715E57-1B5F-4A63-8D1F-64A32F5EC750}" destId="{2F034AEA-00B6-4D22-95F1-9198FEEA833C}" srcOrd="5" destOrd="0" presId="urn:microsoft.com/office/officeart/2005/8/layout/pyramid2"/>
    <dgm:cxn modelId="{CC2F2984-C239-4084-91E0-A62880989545}" type="presParOf" srcId="{01715E57-1B5F-4A63-8D1F-64A32F5EC750}" destId="{ADA2E1D8-3ABE-4687-BCC5-4E41B5382FC5}" srcOrd="6" destOrd="0" presId="urn:microsoft.com/office/officeart/2005/8/layout/pyramid2"/>
    <dgm:cxn modelId="{6B78509E-22D4-4AFA-97AA-74B4E62FAA12}" type="presParOf" srcId="{01715E57-1B5F-4A63-8D1F-64A32F5EC750}" destId="{3222115F-ED5D-4533-91D8-B50D72259EA8}" srcOrd="7" destOrd="0" presId="urn:microsoft.com/office/officeart/2005/8/layout/pyramid2"/>
    <dgm:cxn modelId="{CBDDD1E7-9623-4298-BBA0-E8A0B7794329}" type="presParOf" srcId="{01715E57-1B5F-4A63-8D1F-64A32F5EC750}" destId="{1713BBD1-4BE5-4D83-9072-34D7AB8A4EEC}" srcOrd="8" destOrd="0" presId="urn:microsoft.com/office/officeart/2005/8/layout/pyramid2"/>
    <dgm:cxn modelId="{558CA2EB-1372-4F0A-A2EA-B0BBAECD64B8}" type="presParOf" srcId="{01715E57-1B5F-4A63-8D1F-64A32F5EC750}" destId="{7624B72D-5F74-4C74-B9AE-67376C482D80}" srcOrd="9" destOrd="0" presId="urn:microsoft.com/office/officeart/2005/8/layout/pyramid2"/>
    <dgm:cxn modelId="{572523CF-C2FE-4794-A9C4-2CE996F2ADCC}" type="presParOf" srcId="{01715E57-1B5F-4A63-8D1F-64A32F5EC750}" destId="{99D86C54-E8A5-4A41-9691-3EE37FCFEFAC}" srcOrd="10" destOrd="0" presId="urn:microsoft.com/office/officeart/2005/8/layout/pyramid2"/>
    <dgm:cxn modelId="{58BACCCB-8438-4770-92EF-10FD85DCF8A5}" type="presParOf" srcId="{01715E57-1B5F-4A63-8D1F-64A32F5EC750}" destId="{D3E12A43-8055-4E54-83DD-74491EECAAF5}" srcOrd="11" destOrd="0" presId="urn:microsoft.com/office/officeart/2005/8/layout/pyramid2"/>
    <dgm:cxn modelId="{7017F7AD-6C4A-444B-BA36-3D456031C472}" type="presParOf" srcId="{01715E57-1B5F-4A63-8D1F-64A32F5EC750}" destId="{DC6F07A4-DA7E-4D16-8D6B-A10D5F649308}" srcOrd="12" destOrd="0" presId="urn:microsoft.com/office/officeart/2005/8/layout/pyramid2"/>
    <dgm:cxn modelId="{FBCC23C1-8147-4891-9C8E-AE008C1B6657}" type="presParOf" srcId="{01715E57-1B5F-4A63-8D1F-64A32F5EC750}" destId="{54C76289-4FB0-468A-BB16-594EE04A1816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rgbClr val="DDFAFB">
            <a:alpha val="70000"/>
          </a:srgbClr>
        </a:solidFill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D64670F8-1F18-45CD-BBF4-4B51284AD6F1}" type="presOf" srcId="{C95532D5-1E08-43C2-B300-3DCA73A99091}" destId="{6EF4E044-533F-417A-AA2B-450822FF7438}" srcOrd="0" destOrd="0" presId="urn:microsoft.com/office/officeart/2005/8/layout/orgChart1"/>
    <dgm:cxn modelId="{0AEB25A4-AE22-4328-953A-762AC492639B}" type="presOf" srcId="{99DCA5EF-D520-42C3-80B6-5A3CC0D73ED4}" destId="{5CBFC9DD-1BFA-43FA-A7F0-B0184FDBA362}" srcOrd="0" destOrd="0" presId="urn:microsoft.com/office/officeart/2005/8/layout/orgChart1"/>
    <dgm:cxn modelId="{FEF83386-3367-4D42-8618-9C33112333DA}" type="presOf" srcId="{7366C9B0-75E2-40F2-BA5F-9C6DF0E44F55}" destId="{8A27DAD4-4946-46B8-AFCA-40845E25493A}" srcOrd="0" destOrd="0" presId="urn:microsoft.com/office/officeart/2005/8/layout/orgChart1"/>
    <dgm:cxn modelId="{4C1395A4-667B-422B-AD82-727D87AA9BA0}" type="presOf" srcId="{A87A442F-DBFE-4D07-881B-A1F64A2028BA}" destId="{70006F8B-9844-4645-9E8E-EE478A77DAC3}" srcOrd="0" destOrd="0" presId="urn:microsoft.com/office/officeart/2005/8/layout/orgChart1"/>
    <dgm:cxn modelId="{A7BFDCFB-29FB-4726-9D4E-9E775A30E645}" type="presOf" srcId="{C7325B33-6C51-42EB-AB9F-44A5356756E4}" destId="{DCCD4B16-F589-49A8-854E-9A61035B9377}" srcOrd="0" destOrd="0" presId="urn:microsoft.com/office/officeart/2005/8/layout/orgChart1"/>
    <dgm:cxn modelId="{65BC44DA-B172-45FE-81E9-6728D39DD37F}" type="presOf" srcId="{5B22239E-C452-48CE-8064-FD0A60A3AD66}" destId="{426C9882-ED46-4D23-B6CE-BAB1629531F1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CB2B8F21-3436-418B-B2FD-43AB019F9AAD}" type="presOf" srcId="{F95C8189-E00D-49F0-85AD-8049368408CA}" destId="{5AA5CA17-25BD-4826-A218-C5257F97566F}" srcOrd="1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1409017F-F754-4394-BF3F-D07BB4A1A9B9}" type="presOf" srcId="{5B22239E-C452-48CE-8064-FD0A60A3AD66}" destId="{B32C14C6-CBDD-423A-9CF2-54BC9D0FB1D8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5D166EEC-3019-4C48-8320-B49B3E2CEBDF}" type="presOf" srcId="{841EF261-3455-4948-871A-60EFACD3B96E}" destId="{A35EE409-8968-406D-A7FE-984D85C0C37D}" srcOrd="1" destOrd="0" presId="urn:microsoft.com/office/officeart/2005/8/layout/orgChart1"/>
    <dgm:cxn modelId="{CBA26E3A-23A9-4EB0-B3B0-21BA124C2064}" type="presOf" srcId="{C7325B33-6C51-42EB-AB9F-44A5356756E4}" destId="{45B49EC4-04C8-4B28-ABDA-EA675C7245D4}" srcOrd="1" destOrd="0" presId="urn:microsoft.com/office/officeart/2005/8/layout/orgChart1"/>
    <dgm:cxn modelId="{A7AD8F68-64B3-4C95-89CA-094A433B48E5}" type="presOf" srcId="{06BB9EAB-23F8-4598-A938-67FC31DFF593}" destId="{B47B2ADC-BD8F-4191-9BB4-0738C4B9D829}" srcOrd="1" destOrd="0" presId="urn:microsoft.com/office/officeart/2005/8/layout/orgChart1"/>
    <dgm:cxn modelId="{AAF51424-DA0F-4F2E-A5C3-12983F2CC1C1}" type="presOf" srcId="{21BFD246-D605-4B5D-AF25-858D0AB7E80F}" destId="{F1DCD35F-17FC-48D4-991F-AA01F1424B21}" srcOrd="1" destOrd="0" presId="urn:microsoft.com/office/officeart/2005/8/layout/orgChart1"/>
    <dgm:cxn modelId="{8959891F-64AD-49D5-8C82-E8D2AC5BDA66}" type="presOf" srcId="{21BFD246-D605-4B5D-AF25-858D0AB7E80F}" destId="{B106B6AC-D6B8-4BC9-B10C-7BC40B7F3ABC}" srcOrd="0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4D27DEE1-AB71-4396-B1C2-1C54436B4515}" type="presOf" srcId="{F95C8189-E00D-49F0-85AD-8049368408CA}" destId="{9C424BDC-F7FD-4A59-B529-C97AFCA5A410}" srcOrd="0" destOrd="0" presId="urn:microsoft.com/office/officeart/2005/8/layout/orgChart1"/>
    <dgm:cxn modelId="{0FD79A4C-DB19-4714-8096-5D80677B5D29}" type="presOf" srcId="{698512CA-CC5A-439D-8441-E51B7613B984}" destId="{F8E5F9FE-4B30-4865-94C1-89AB7FA9194E}" srcOrd="0" destOrd="0" presId="urn:microsoft.com/office/officeart/2005/8/layout/orgChart1"/>
    <dgm:cxn modelId="{A1B2DA2D-C0A9-4CF5-A738-D205F5DFB199}" type="presOf" srcId="{F95F4148-19BF-4590-A242-1F4D1F1E9F8B}" destId="{38C41AAF-40C2-4E92-A51B-2DF1470D6DE3}" srcOrd="0" destOrd="0" presId="urn:microsoft.com/office/officeart/2005/8/layout/orgChart1"/>
    <dgm:cxn modelId="{5B4B4677-FFA2-4E81-8287-84BFD04441C7}" type="presOf" srcId="{06BB9EAB-23F8-4598-A938-67FC31DFF593}" destId="{4B2D497D-CF1A-49BF-A821-1D59CA24A351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86DE92F8-5F40-4B8F-972C-4FC2F39D3CEA}" type="presOf" srcId="{841EF261-3455-4948-871A-60EFACD3B96E}" destId="{02FF6611-C0F3-420E-8CCC-A56BA3DCEC38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1B5F31DF-D438-4BB6-8766-DE439B853FEE}" type="presParOf" srcId="{70006F8B-9844-4645-9E8E-EE478A77DAC3}" destId="{E51E7C7E-7C94-4D34-BA88-2AA73281BF09}" srcOrd="0" destOrd="0" presId="urn:microsoft.com/office/officeart/2005/8/layout/orgChart1"/>
    <dgm:cxn modelId="{3D55C282-8960-40B2-A8AA-2D6E97AC84E0}" type="presParOf" srcId="{E51E7C7E-7C94-4D34-BA88-2AA73281BF09}" destId="{15B6F972-ABED-499D-ADB3-03CA314026C3}" srcOrd="0" destOrd="0" presId="urn:microsoft.com/office/officeart/2005/8/layout/orgChart1"/>
    <dgm:cxn modelId="{21EEB3AD-1E3A-4337-8B55-35BAD6C5C96C}" type="presParOf" srcId="{15B6F972-ABED-499D-ADB3-03CA314026C3}" destId="{02FF6611-C0F3-420E-8CCC-A56BA3DCEC38}" srcOrd="0" destOrd="0" presId="urn:microsoft.com/office/officeart/2005/8/layout/orgChart1"/>
    <dgm:cxn modelId="{56DAA53C-CDE7-40A3-8F57-AD4DC5CE700B}" type="presParOf" srcId="{15B6F972-ABED-499D-ADB3-03CA314026C3}" destId="{A35EE409-8968-406D-A7FE-984D85C0C37D}" srcOrd="1" destOrd="0" presId="urn:microsoft.com/office/officeart/2005/8/layout/orgChart1"/>
    <dgm:cxn modelId="{1E54DD14-28C7-4246-B5AD-242D2F8ECC1C}" type="presParOf" srcId="{E51E7C7E-7C94-4D34-BA88-2AA73281BF09}" destId="{65380B9C-31BC-4669-853F-63E2F53B334E}" srcOrd="1" destOrd="0" presId="urn:microsoft.com/office/officeart/2005/8/layout/orgChart1"/>
    <dgm:cxn modelId="{BCB52A51-2990-460A-B67A-399C18D271A8}" type="presParOf" srcId="{65380B9C-31BC-4669-853F-63E2F53B334E}" destId="{5CBFC9DD-1BFA-43FA-A7F0-B0184FDBA362}" srcOrd="0" destOrd="0" presId="urn:microsoft.com/office/officeart/2005/8/layout/orgChart1"/>
    <dgm:cxn modelId="{C4191906-80C5-4FA4-9BDD-71E1FF64951F}" type="presParOf" srcId="{65380B9C-31BC-4669-853F-63E2F53B334E}" destId="{79629C5F-55B1-4E2F-B8F9-0A40869748B6}" srcOrd="1" destOrd="0" presId="urn:microsoft.com/office/officeart/2005/8/layout/orgChart1"/>
    <dgm:cxn modelId="{DF567EE3-72C5-4D96-BD8D-97859257D717}" type="presParOf" srcId="{79629C5F-55B1-4E2F-B8F9-0A40869748B6}" destId="{13CA6194-EA7C-49DA-A336-AB87282A1DDA}" srcOrd="0" destOrd="0" presId="urn:microsoft.com/office/officeart/2005/8/layout/orgChart1"/>
    <dgm:cxn modelId="{79D0768B-8968-4E90-9EEC-4AD04636DC51}" type="presParOf" srcId="{13CA6194-EA7C-49DA-A336-AB87282A1DDA}" destId="{DCCD4B16-F589-49A8-854E-9A61035B9377}" srcOrd="0" destOrd="0" presId="urn:microsoft.com/office/officeart/2005/8/layout/orgChart1"/>
    <dgm:cxn modelId="{B292AE32-A4FE-4338-A72A-9AA6370BE429}" type="presParOf" srcId="{13CA6194-EA7C-49DA-A336-AB87282A1DDA}" destId="{45B49EC4-04C8-4B28-ABDA-EA675C7245D4}" srcOrd="1" destOrd="0" presId="urn:microsoft.com/office/officeart/2005/8/layout/orgChart1"/>
    <dgm:cxn modelId="{976EF377-A106-45A0-961E-5EDD5F25F2CF}" type="presParOf" srcId="{79629C5F-55B1-4E2F-B8F9-0A40869748B6}" destId="{DF7C73FC-D0F8-4B63-BA59-BEE72D77FB6D}" srcOrd="1" destOrd="0" presId="urn:microsoft.com/office/officeart/2005/8/layout/orgChart1"/>
    <dgm:cxn modelId="{78C3CCCE-1BB3-40E9-9365-F93ACC3DF8A6}" type="presParOf" srcId="{79629C5F-55B1-4E2F-B8F9-0A40869748B6}" destId="{7968151F-915E-4E47-849C-04EEE189D214}" srcOrd="2" destOrd="0" presId="urn:microsoft.com/office/officeart/2005/8/layout/orgChart1"/>
    <dgm:cxn modelId="{100B25FE-4350-4FFD-8C3D-F290D3E0FB7D}" type="presParOf" srcId="{65380B9C-31BC-4669-853F-63E2F53B334E}" destId="{6EF4E044-533F-417A-AA2B-450822FF7438}" srcOrd="2" destOrd="0" presId="urn:microsoft.com/office/officeart/2005/8/layout/orgChart1"/>
    <dgm:cxn modelId="{8647B7ED-7197-4263-B151-A1AD0B6957FE}" type="presParOf" srcId="{65380B9C-31BC-4669-853F-63E2F53B334E}" destId="{6F8EF03A-6A29-4F5F-BE3C-DB0FC89DACE7}" srcOrd="3" destOrd="0" presId="urn:microsoft.com/office/officeart/2005/8/layout/orgChart1"/>
    <dgm:cxn modelId="{FBD77B0F-B8D4-4DEF-9580-F3EE2D4AD77E}" type="presParOf" srcId="{6F8EF03A-6A29-4F5F-BE3C-DB0FC89DACE7}" destId="{A341EA99-E0BB-45DE-A9AF-2A5335840B80}" srcOrd="0" destOrd="0" presId="urn:microsoft.com/office/officeart/2005/8/layout/orgChart1"/>
    <dgm:cxn modelId="{F565B19E-4A56-4094-B5A3-11CC55E67A33}" type="presParOf" srcId="{A341EA99-E0BB-45DE-A9AF-2A5335840B80}" destId="{9C424BDC-F7FD-4A59-B529-C97AFCA5A410}" srcOrd="0" destOrd="0" presId="urn:microsoft.com/office/officeart/2005/8/layout/orgChart1"/>
    <dgm:cxn modelId="{A42EB806-DD47-4239-B382-F006A45E1E0C}" type="presParOf" srcId="{A341EA99-E0BB-45DE-A9AF-2A5335840B80}" destId="{5AA5CA17-25BD-4826-A218-C5257F97566F}" srcOrd="1" destOrd="0" presId="urn:microsoft.com/office/officeart/2005/8/layout/orgChart1"/>
    <dgm:cxn modelId="{690BF5B6-C884-4260-B60F-426D964BC048}" type="presParOf" srcId="{6F8EF03A-6A29-4F5F-BE3C-DB0FC89DACE7}" destId="{FC97CC02-FE27-4EEF-8847-7274A66297F6}" srcOrd="1" destOrd="0" presId="urn:microsoft.com/office/officeart/2005/8/layout/orgChart1"/>
    <dgm:cxn modelId="{359E27D7-6C8D-468F-821A-9C4A4B6B339E}" type="presParOf" srcId="{6F8EF03A-6A29-4F5F-BE3C-DB0FC89DACE7}" destId="{C9F0F6CA-7AFB-4AFD-93EF-5AAE23DB2E88}" srcOrd="2" destOrd="0" presId="urn:microsoft.com/office/officeart/2005/8/layout/orgChart1"/>
    <dgm:cxn modelId="{544EA9EC-5BCC-4781-A033-E15F4D9D109F}" type="presParOf" srcId="{65380B9C-31BC-4669-853F-63E2F53B334E}" destId="{F8E5F9FE-4B30-4865-94C1-89AB7FA9194E}" srcOrd="4" destOrd="0" presId="urn:microsoft.com/office/officeart/2005/8/layout/orgChart1"/>
    <dgm:cxn modelId="{33F8F826-8A7C-415C-9D1E-39731162B644}" type="presParOf" srcId="{65380B9C-31BC-4669-853F-63E2F53B334E}" destId="{87EAC55C-2DF7-4AFC-9B65-A665F2C50C5B}" srcOrd="5" destOrd="0" presId="urn:microsoft.com/office/officeart/2005/8/layout/orgChart1"/>
    <dgm:cxn modelId="{7B147005-A0FE-4F9D-909F-3CEDE63AEBD0}" type="presParOf" srcId="{87EAC55C-2DF7-4AFC-9B65-A665F2C50C5B}" destId="{98092DF8-FE1B-48F4-AFA3-91A0DD802585}" srcOrd="0" destOrd="0" presId="urn:microsoft.com/office/officeart/2005/8/layout/orgChart1"/>
    <dgm:cxn modelId="{DEDA2576-95F1-4690-B883-93F337B1BED8}" type="presParOf" srcId="{98092DF8-FE1B-48F4-AFA3-91A0DD802585}" destId="{4B2D497D-CF1A-49BF-A821-1D59CA24A351}" srcOrd="0" destOrd="0" presId="urn:microsoft.com/office/officeart/2005/8/layout/orgChart1"/>
    <dgm:cxn modelId="{BE329DDF-749C-45EE-97DC-045A6BDE8B21}" type="presParOf" srcId="{98092DF8-FE1B-48F4-AFA3-91A0DD802585}" destId="{B47B2ADC-BD8F-4191-9BB4-0738C4B9D829}" srcOrd="1" destOrd="0" presId="urn:microsoft.com/office/officeart/2005/8/layout/orgChart1"/>
    <dgm:cxn modelId="{07951748-40C1-45F9-B9D9-B725BBC8AF93}" type="presParOf" srcId="{87EAC55C-2DF7-4AFC-9B65-A665F2C50C5B}" destId="{8E762C16-505F-44D7-B31F-7C17227DF8D6}" srcOrd="1" destOrd="0" presId="urn:microsoft.com/office/officeart/2005/8/layout/orgChart1"/>
    <dgm:cxn modelId="{B5691F1B-7D86-465A-9C9B-E8246CE6EDA7}" type="presParOf" srcId="{87EAC55C-2DF7-4AFC-9B65-A665F2C50C5B}" destId="{0C3FDCF8-160D-411B-BAA4-6C6933A61DC0}" srcOrd="2" destOrd="0" presId="urn:microsoft.com/office/officeart/2005/8/layout/orgChart1"/>
    <dgm:cxn modelId="{06F5FC73-F1DE-49D5-8FC9-4328F73B8571}" type="presParOf" srcId="{65380B9C-31BC-4669-853F-63E2F53B334E}" destId="{38C41AAF-40C2-4E92-A51B-2DF1470D6DE3}" srcOrd="6" destOrd="0" presId="urn:microsoft.com/office/officeart/2005/8/layout/orgChart1"/>
    <dgm:cxn modelId="{BBC6E970-C573-4321-99A5-7126D648D1B3}" type="presParOf" srcId="{65380B9C-31BC-4669-853F-63E2F53B334E}" destId="{65F66B12-824B-40B0-9D98-AE4793CDAF13}" srcOrd="7" destOrd="0" presId="urn:microsoft.com/office/officeart/2005/8/layout/orgChart1"/>
    <dgm:cxn modelId="{F402C6F2-479C-4121-85D9-92A9E9CDD882}" type="presParOf" srcId="{65F66B12-824B-40B0-9D98-AE4793CDAF13}" destId="{18D925C5-82C8-474B-8672-1017F48FE468}" srcOrd="0" destOrd="0" presId="urn:microsoft.com/office/officeart/2005/8/layout/orgChart1"/>
    <dgm:cxn modelId="{62178E9D-A861-488C-89E8-D380CF9F8E6B}" type="presParOf" srcId="{18D925C5-82C8-474B-8672-1017F48FE468}" destId="{B32C14C6-CBDD-423A-9CF2-54BC9D0FB1D8}" srcOrd="0" destOrd="0" presId="urn:microsoft.com/office/officeart/2005/8/layout/orgChart1"/>
    <dgm:cxn modelId="{14279C4D-CC85-4D5E-A4AB-847E14C64BC6}" type="presParOf" srcId="{18D925C5-82C8-474B-8672-1017F48FE468}" destId="{426C9882-ED46-4D23-B6CE-BAB1629531F1}" srcOrd="1" destOrd="0" presId="urn:microsoft.com/office/officeart/2005/8/layout/orgChart1"/>
    <dgm:cxn modelId="{73327ED9-8002-498C-83F1-0C41A3E69DD1}" type="presParOf" srcId="{65F66B12-824B-40B0-9D98-AE4793CDAF13}" destId="{4BDD9857-2173-462A-BFDF-86ADEA165865}" srcOrd="1" destOrd="0" presId="urn:microsoft.com/office/officeart/2005/8/layout/orgChart1"/>
    <dgm:cxn modelId="{4607F725-F301-4045-ABC3-79B7A0725916}" type="presParOf" srcId="{65F66B12-824B-40B0-9D98-AE4793CDAF13}" destId="{5468CF11-3865-4869-B9C2-C41F7EA53452}" srcOrd="2" destOrd="0" presId="urn:microsoft.com/office/officeart/2005/8/layout/orgChart1"/>
    <dgm:cxn modelId="{1BDF50E1-45E4-44E7-AC94-85EE4F5E26F5}" type="presParOf" srcId="{65380B9C-31BC-4669-853F-63E2F53B334E}" destId="{8A27DAD4-4946-46B8-AFCA-40845E25493A}" srcOrd="8" destOrd="0" presId="urn:microsoft.com/office/officeart/2005/8/layout/orgChart1"/>
    <dgm:cxn modelId="{DF85CDB0-428F-483D-9833-1B393521F55D}" type="presParOf" srcId="{65380B9C-31BC-4669-853F-63E2F53B334E}" destId="{AA4F9B11-F28E-428B-952B-A051EE9CF246}" srcOrd="9" destOrd="0" presId="urn:microsoft.com/office/officeart/2005/8/layout/orgChart1"/>
    <dgm:cxn modelId="{515CF172-CBBF-4A5A-B8CD-02BB021CF7CA}" type="presParOf" srcId="{AA4F9B11-F28E-428B-952B-A051EE9CF246}" destId="{8E7D10AF-058E-4053-9F75-433EBCA4EB36}" srcOrd="0" destOrd="0" presId="urn:microsoft.com/office/officeart/2005/8/layout/orgChart1"/>
    <dgm:cxn modelId="{784CC200-5790-4C00-BC75-D4A2EA0F32B9}" type="presParOf" srcId="{8E7D10AF-058E-4053-9F75-433EBCA4EB36}" destId="{B106B6AC-D6B8-4BC9-B10C-7BC40B7F3ABC}" srcOrd="0" destOrd="0" presId="urn:microsoft.com/office/officeart/2005/8/layout/orgChart1"/>
    <dgm:cxn modelId="{81A74288-7034-4C1E-B8C4-1C8807F3FFB3}" type="presParOf" srcId="{8E7D10AF-058E-4053-9F75-433EBCA4EB36}" destId="{F1DCD35F-17FC-48D4-991F-AA01F1424B21}" srcOrd="1" destOrd="0" presId="urn:microsoft.com/office/officeart/2005/8/layout/orgChart1"/>
    <dgm:cxn modelId="{E276E097-14E4-4F68-B7F2-5D97456EA26A}" type="presParOf" srcId="{AA4F9B11-F28E-428B-952B-A051EE9CF246}" destId="{56272FA4-6356-41D0-9518-FA61F01D1317}" srcOrd="1" destOrd="0" presId="urn:microsoft.com/office/officeart/2005/8/layout/orgChart1"/>
    <dgm:cxn modelId="{213F1BE7-D096-43CF-84C2-842105376D07}" type="presParOf" srcId="{AA4F9B11-F28E-428B-952B-A051EE9CF246}" destId="{97FD7029-9C92-405D-95DA-67EBF18FD66F}" srcOrd="2" destOrd="0" presId="urn:microsoft.com/office/officeart/2005/8/layout/orgChart1"/>
    <dgm:cxn modelId="{C1C4F21E-FCE8-4CD2-889B-08BEF1B85329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0.10526</cdr:x>
      <cdr:y>0</cdr:y>
    </cdr:from>
    <cdr:to>
      <cdr:x>0.94736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35" y="0"/>
          <a:ext cx="3456362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/>
              </a:solidFill>
            </a:rPr>
            <a:t>Налог на имущество физических лиц</a:t>
          </a:r>
          <a:endParaRPr lang="ru-RU" sz="155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0.80833</cdr:x>
      <cdr:y>0.43902</cdr:y>
    </cdr:from>
    <cdr:to>
      <cdr:x>0.84166</cdr:x>
      <cdr:y>0.65853</cdr:y>
    </cdr:to>
    <cdr:sp macro="" textlink="">
      <cdr:nvSpPr>
        <cdr:cNvPr id="20" name="Правая фигурная скобка 19"/>
        <cdr:cNvSpPr/>
      </cdr:nvSpPr>
      <cdr:spPr>
        <a:xfrm xmlns:a="http://schemas.openxmlformats.org/drawingml/2006/main">
          <a:off x="6984776" y="2592288"/>
          <a:ext cx="288003" cy="1296131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0.80833</cdr:x>
      <cdr:y>0.68293</cdr:y>
    </cdr:from>
    <cdr:to>
      <cdr:x>0.84166</cdr:x>
      <cdr:y>0.89025</cdr:y>
    </cdr:to>
    <cdr:sp macro="" textlink="">
      <cdr:nvSpPr>
        <cdr:cNvPr id="21" name="Правая фигурная скобка 20"/>
        <cdr:cNvSpPr/>
      </cdr:nvSpPr>
      <cdr:spPr>
        <a:xfrm xmlns:a="http://schemas.openxmlformats.org/drawingml/2006/main">
          <a:off x="6984776" y="4032448"/>
          <a:ext cx="288003" cy="1224154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0.80833</cdr:x>
      <cdr:y>0.19997</cdr:y>
    </cdr:from>
    <cdr:to>
      <cdr:x>0.83333</cdr:x>
      <cdr:y>0.40728</cdr:y>
    </cdr:to>
    <cdr:sp macro="" textlink="">
      <cdr:nvSpPr>
        <cdr:cNvPr id="22" name="Правая фигурная скобка 21"/>
        <cdr:cNvSpPr/>
      </cdr:nvSpPr>
      <cdr:spPr>
        <a:xfrm xmlns:a="http://schemas.openxmlformats.org/drawingml/2006/main">
          <a:off x="6984776" y="1180762"/>
          <a:ext cx="216024" cy="1224094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0.85833</cdr:x>
      <cdr:y>0.52439</cdr:y>
    </cdr:from>
    <cdr:to>
      <cdr:x>0.975</cdr:x>
      <cdr:y>0.59756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7416824" y="3096344"/>
          <a:ext cx="1008141" cy="4320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2017 год</a:t>
          </a:r>
          <a:endParaRPr lang="ru-RU" sz="1400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0.85833</cdr:x>
      <cdr:y>0.7439</cdr:y>
    </cdr:from>
    <cdr:to>
      <cdr:x>0.975</cdr:x>
      <cdr:y>0.81707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416824" y="4392488"/>
          <a:ext cx="1008141" cy="432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2016 год</a:t>
          </a:r>
          <a:endParaRPr lang="ru-RU" sz="1400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0.65833</cdr:x>
      <cdr:y>0.67786</cdr:y>
    </cdr:from>
    <cdr:to>
      <cdr:x>0.98334</cdr:x>
      <cdr:y>0.91649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688632" y="4091161"/>
          <a:ext cx="2808370" cy="1440174"/>
        </a:xfrm>
        <a:prstGeom xmlns:a="http://schemas.openxmlformats.org/drawingml/2006/main" prst="rect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1 684 022,5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0.73558</cdr:x>
      <cdr:y>0.0303</cdr:y>
    </cdr:from>
    <cdr:to>
      <cdr:x>0.96799</cdr:x>
      <cdr:y>0.19696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879377" y="144016"/>
          <a:ext cx="1857628" cy="792056"/>
        </a:xfrm>
        <a:prstGeom xmlns:a="http://schemas.openxmlformats.org/drawingml/2006/main" prst="wedgeRoundRectCallout">
          <a:avLst>
            <a:gd name="adj1" fmla="val -42928"/>
            <a:gd name="adj2" fmla="val 93179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90 321,0 тыс. руб.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(5,4%)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0.34234</cdr:x>
      <cdr:y>0.42424</cdr:y>
    </cdr:from>
    <cdr:to>
      <cdr:x>0.64865</cdr:x>
      <cdr:y>0.57576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36304" y="2016224"/>
          <a:ext cx="2448272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1 593 701,5 тыс. руб. (94,6%)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0.54286</cdr:x>
      <cdr:y>0</cdr:y>
    </cdr:from>
    <cdr:to>
      <cdr:x>0.85714</cdr:x>
      <cdr:y>0.26155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68152" y="0"/>
          <a:ext cx="792074" cy="4520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496 747,8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т. руб.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0.17143</cdr:x>
      <cdr:y>0.125</cdr:y>
    </cdr:from>
    <cdr:to>
      <cdr:x>0.48571</cdr:x>
      <cdr:y>0.38654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2048" y="216024"/>
          <a:ext cx="792073" cy="4519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chemeClr val="tx1"/>
              </a:solidFill>
            </a:rPr>
            <a:t>434 </a:t>
          </a:r>
          <a:r>
            <a:rPr lang="ru-RU" sz="1000" b="1" dirty="0" smtClean="0">
              <a:solidFill>
                <a:schemeClr val="tx1"/>
              </a:solidFill>
            </a:rPr>
            <a:t>191,7</a:t>
          </a:r>
          <a:endParaRPr lang="ru-RU" sz="1000" b="1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т. руб.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0.23251</cdr:x>
      <cdr:y>0.73609</cdr:y>
    </cdr:from>
    <cdr:to>
      <cdr:x>0.34392</cdr:x>
      <cdr:y>0.8097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352528" y="1440160"/>
          <a:ext cx="648072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0.21407</cdr:x>
      <cdr:y>0.0341</cdr:y>
    </cdr:from>
    <cdr:to>
      <cdr:x>0.58105</cdr:x>
      <cdr:y>0.35483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4055" y="53594"/>
          <a:ext cx="864092" cy="504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  <a:latin typeface="Cambria" panose="02040503050406030204" pitchFamily="18" charset="0"/>
            </a:rPr>
            <a:t>109 169,1 </a:t>
          </a:r>
          <a:r>
            <a:rPr lang="ru-RU" sz="1000" b="1" dirty="0" smtClean="0">
              <a:solidFill>
                <a:schemeClr val="tx2"/>
              </a:solidFill>
            </a:rPr>
            <a:t>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0.58105</cdr:x>
      <cdr:y>0.03568</cdr:y>
    </cdr:from>
    <cdr:to>
      <cdr:x>0.94804</cdr:x>
      <cdr:y>0.33088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68151" y="56076"/>
          <a:ext cx="864116" cy="4639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</a:rPr>
            <a:t>107 482,0</a:t>
          </a:r>
        </a:p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</a:rPr>
            <a:t>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0.12368</cdr:x>
      <cdr:y>0.23082</cdr:y>
    </cdr:from>
    <cdr:to>
      <cdr:x>0.56821</cdr:x>
      <cdr:y>0.35919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642" y="432048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39 542,8 т. руб.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0.54351</cdr:x>
      <cdr:y>0.03847</cdr:y>
    </cdr:from>
    <cdr:to>
      <cdr:x>0.92646</cdr:x>
      <cdr:y>0.21786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84775" y="72008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43 283,9 т. руб.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Relationship Id="rId9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6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1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9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goslog.ru.images.1c-bitrix-cdn.ru/upload/iblock/b78/DSC05545.jpg?1387905667532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889" y="620688"/>
            <a:ext cx="4371705" cy="2019418"/>
          </a:xfrm>
          <a:prstGeom prst="rect">
            <a:avLst/>
          </a:prstGeom>
          <a:noFill/>
        </p:spPr>
      </p:pic>
      <p:pic>
        <p:nvPicPr>
          <p:cNvPr id="39948" name="Picture 12" descr="http://goslog.ru.images.1c-bitrix-cdn.ru/upload/iblock/f44/DSC09090.jpg?1387905667616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7027" y="631835"/>
            <a:ext cx="4340819" cy="2008271"/>
          </a:xfrm>
          <a:prstGeom prst="rect">
            <a:avLst/>
          </a:prstGeom>
          <a:noFill/>
        </p:spPr>
      </p:pic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626" y="224122"/>
            <a:ext cx="1504951" cy="1905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436" y="2815004"/>
            <a:ext cx="8115328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для граждан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городского округа Сухой Лог за 2018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062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30630" cy="7921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rgbClr val="1700C0"/>
                </a:solidFill>
                <a:latin typeface="Cambria" pitchFamily="18" charset="0"/>
              </a:rPr>
              <a:t>Поступление налоговых платежей в бюджет за 2018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008789"/>
              </p:ext>
            </p:extLst>
          </p:nvPr>
        </p:nvGraphicFramePr>
        <p:xfrm>
          <a:off x="873125" y="1485900"/>
          <a:ext cx="7450138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name="Лист" r:id="rId5" imgW="10191885" imgH="6000750" progId="Excel.Sheet.8">
                  <p:embed/>
                </p:oleObj>
              </mc:Choice>
              <mc:Fallback>
                <p:oleObj name="Лист" r:id="rId5" imgW="10191885" imgH="60007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485900"/>
                        <a:ext cx="7450138" cy="4386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2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42853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налога на доходы физических лиц в бюджет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за 2016 - 2018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977720"/>
              </p:ext>
            </p:extLst>
          </p:nvPr>
        </p:nvGraphicFramePr>
        <p:xfrm>
          <a:off x="323528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18976352"/>
              </p:ext>
            </p:extLst>
          </p:nvPr>
        </p:nvGraphicFramePr>
        <p:xfrm>
          <a:off x="4572000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99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платежей в бюджет за 2016-2018 годы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136407"/>
              </p:ext>
            </p:extLst>
          </p:nvPr>
        </p:nvGraphicFramePr>
        <p:xfrm>
          <a:off x="4427538" y="1216025"/>
          <a:ext cx="4459287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8" name="Лист" r:id="rId5" imgW="4076700" imgH="809535" progId="Excel.Sheet.8">
                  <p:embed/>
                </p:oleObj>
              </mc:Choice>
              <mc:Fallback>
                <p:oleObj name="Лист" r:id="rId5" imgW="4076700" imgH="80953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216025"/>
                        <a:ext cx="4459287" cy="2373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74465621"/>
              </p:ext>
            </p:extLst>
          </p:nvPr>
        </p:nvGraphicFramePr>
        <p:xfrm>
          <a:off x="251520" y="1268760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22253467"/>
              </p:ext>
            </p:extLst>
          </p:nvPr>
        </p:nvGraphicFramePr>
        <p:xfrm>
          <a:off x="251521" y="3789040"/>
          <a:ext cx="410445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850502841"/>
              </p:ext>
            </p:extLst>
          </p:nvPr>
        </p:nvGraphicFramePr>
        <p:xfrm>
          <a:off x="4499992" y="378904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тыс. руб.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8913"/>
            <a:ext cx="85725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бюджет за 2018год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553544"/>
              </p:ext>
            </p:extLst>
          </p:nvPr>
        </p:nvGraphicFramePr>
        <p:xfrm>
          <a:off x="481013" y="1358900"/>
          <a:ext cx="832485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name="Лист" r:id="rId4" imgW="10772843" imgH="6286500" progId="Excel.Sheet.8">
                  <p:embed/>
                </p:oleObj>
              </mc:Choice>
              <mc:Fallback>
                <p:oleObj name="Лист" r:id="rId4" imgW="10772843" imgH="62865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358900"/>
                        <a:ext cx="8324850" cy="485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40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283559"/>
              </p:ext>
            </p:extLst>
          </p:nvPr>
        </p:nvGraphicFramePr>
        <p:xfrm>
          <a:off x="395536" y="908720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52553"/>
              </p:ext>
            </p:extLst>
          </p:nvPr>
        </p:nvGraphicFramePr>
        <p:xfrm>
          <a:off x="107504" y="1196752"/>
          <a:ext cx="888365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6" name="Лист" r:id="rId5" imgW="7400857" imgH="2905215" progId="Excel.Sheet.8">
                  <p:embed/>
                </p:oleObj>
              </mc:Choice>
              <mc:Fallback>
                <p:oleObj name="Лист" r:id="rId5" imgW="7400857" imgH="290521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8883650" cy="547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4377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Структура  неналоговых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доходов  бюджета в 2018 году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Динамика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поступлений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неналоговых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платежей</a:t>
            </a:r>
            <a:r>
              <a:rPr lang="ru-RU" sz="2800" dirty="0" smtClean="0">
                <a:latin typeface="Calibri" panose="020F0502020204030204" pitchFamily="34" charset="0"/>
              </a:rPr>
              <a:t> в </a:t>
            </a:r>
            <a:r>
              <a:rPr lang="ru-RU" sz="2800" b="1" dirty="0" smtClean="0">
                <a:latin typeface="Calibri" panose="020F0502020204030204" pitchFamily="34" charset="0"/>
              </a:rPr>
              <a:t>бюджет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2017</a:t>
            </a:r>
            <a:r>
              <a:rPr lang="ru-RU" sz="2800" dirty="0" smtClean="0">
                <a:latin typeface="Calibri" panose="020F0502020204030204" pitchFamily="34" charset="0"/>
              </a:rPr>
              <a:t> – </a:t>
            </a:r>
            <a:r>
              <a:rPr lang="ru-RU" sz="2800" b="1" dirty="0" smtClean="0">
                <a:latin typeface="Calibri" panose="020F0502020204030204" pitchFamily="34" charset="0"/>
              </a:rPr>
              <a:t>2018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годы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05347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21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424936" cy="596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Структура безвозмездных  поступлений в 2018 году</a:t>
            </a:r>
            <a:endParaRPr lang="ru-RU" sz="25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350535"/>
              </p:ext>
            </p:extLst>
          </p:nvPr>
        </p:nvGraphicFramePr>
        <p:xfrm>
          <a:off x="303213" y="1863725"/>
          <a:ext cx="8607425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1" name="Лист" r:id="rId4" imgW="6048277" imgH="2705130" progId="Excel.Sheet.8">
                  <p:embed/>
                </p:oleObj>
              </mc:Choice>
              <mc:Fallback>
                <p:oleObj name="Лист" r:id="rId4" imgW="6048277" imgH="270513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863725"/>
                        <a:ext cx="8607425" cy="3849688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5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97404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Безвозмездные поступления в бюджет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за 2018 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29423253"/>
              </p:ext>
            </p:extLst>
          </p:nvPr>
        </p:nvGraphicFramePr>
        <p:xfrm>
          <a:off x="323528" y="1124744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6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за 2017-2018 годы</a:t>
            </a:r>
            <a:endParaRPr lang="ru-RU" sz="26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701904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9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7890041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Крупнейшие налогоплательщики </a:t>
            </a:r>
            <a:b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в 2018 году</a:t>
            </a:r>
            <a:endParaRPr lang="ru-RU" sz="32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546046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910607194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5616" y="162880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Всего налоговых и неналоговых доходов 557 931 тыс. руб.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(100 %)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00165" y="214290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3" y="1000109"/>
            <a:ext cx="82153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Бюджет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2350" cy="504056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  <a:t>Недоимка по налоговым и неналоговым доходам</a:t>
            </a:r>
            <a:endParaRPr lang="ru-RU" sz="27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461190"/>
              </p:ext>
            </p:extLst>
          </p:nvPr>
        </p:nvGraphicFramePr>
        <p:xfrm>
          <a:off x="214282" y="928670"/>
          <a:ext cx="8715437" cy="58442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33582"/>
                <a:gridCol w="1263395"/>
                <a:gridCol w="988209"/>
                <a:gridCol w="1276788"/>
                <a:gridCol w="875701"/>
                <a:gridCol w="1177762"/>
              </a:tblGrid>
              <a:tr h="916154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видов доходов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01.01.2018 года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01.01.2019 года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</a:p>
                    <a:p>
                      <a:pPr algn="ctr"/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(гр.4-гр.2)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</a:tr>
              <a:tr h="338905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6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38529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В том числе :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16 608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42,2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14 675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41,6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-1 933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8529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доходы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1 910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1 515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- 395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99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Земельный налог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5 109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4 245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- 864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9841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имущество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7 510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7 157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- 353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787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1 685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1 524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- 161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30682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Прочие налоговые платежи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394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234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- 160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13045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Неналоговые доходы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22 787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57,8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20 627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58,4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- 2 160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56764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Cambria" pitchFamily="18" charset="0"/>
                        </a:rPr>
                        <a:t>ИТОГО: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39 395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35 302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- 4 093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580038"/>
            <a:ext cx="118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т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ыс. руб.</a:t>
            </a:r>
            <a:endParaRPr lang="ru-RU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69287438"/>
              </p:ext>
            </p:extLst>
          </p:nvPr>
        </p:nvGraphicFramePr>
        <p:xfrm>
          <a:off x="251520" y="764704"/>
          <a:ext cx="86409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96336" y="2341489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2018 год</a:t>
            </a: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60648"/>
            <a:ext cx="8640960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доходов в разрезе налоговых, неналоговых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безвозмездных поступлений городского округа Сухой Лог за 2016-2018  годы в сравнении с другими городами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1" y="214290"/>
            <a:ext cx="5929355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Расходы бюджета городского округа </a:t>
            </a:r>
          </a:p>
          <a:p>
            <a:pPr algn="ctr"/>
            <a:r>
              <a:rPr lang="ru-RU" sz="2200" b="1" dirty="0" smtClean="0">
                <a:latin typeface="Cambria" pitchFamily="18" charset="0"/>
              </a:rPr>
              <a:t>Сухой Лог</a:t>
            </a:r>
            <a:endParaRPr lang="ru-RU" sz="2200" b="1" dirty="0">
              <a:latin typeface="Cambria" pitchFamily="18" charset="0"/>
            </a:endParaRPr>
          </a:p>
        </p:txBody>
      </p:sp>
      <p:pic>
        <p:nvPicPr>
          <p:cNvPr id="6554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371" y="515466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4281" y="1214423"/>
            <a:ext cx="586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Р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местного бюджета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местного самоуправления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3" y="2438388"/>
            <a:ext cx="3571900" cy="928694"/>
          </a:xfrm>
          <a:prstGeom prst="roundRect">
            <a:avLst>
              <a:gd name="adj" fmla="val 1311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Классификация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по признакам</a:t>
            </a:r>
            <a:endParaRPr lang="ru-RU" sz="19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5074" y="4187657"/>
            <a:ext cx="2357455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Экономическая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 показывает деление расходов на текущие (</a:t>
            </a:r>
            <a:r>
              <a:rPr lang="ru-RU" sz="1400" dirty="0">
                <a:latin typeface="Cambria" pitchFamily="18" charset="0"/>
              </a:rPr>
              <a:t>заработная плата, закупки товаров и услуг и др</a:t>
            </a:r>
            <a:r>
              <a:rPr lang="ru-RU" sz="1400" dirty="0" smtClean="0">
                <a:latin typeface="Cambria" pitchFamily="18" charset="0"/>
              </a:rPr>
              <a:t>.) и капитальные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5" y="4187657"/>
            <a:ext cx="2286048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Функциональная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отражает направление средств бюджета на выполнение основных функций местного самоуправления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7" y="4239898"/>
            <a:ext cx="2428892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Ведомственная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расходов по главным распорядителям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214811" y="3500437"/>
            <a:ext cx="571504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8065304">
            <a:off x="1736010" y="3437372"/>
            <a:ext cx="786794" cy="50006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2124570">
            <a:off x="6431467" y="3487471"/>
            <a:ext cx="771547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Сведения об исполнении бюджета городского округа Сухой Лог за 2016 - 2018  годы в сравнении с бюджетами других городских округов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9018571"/>
              </p:ext>
            </p:extLst>
          </p:nvPr>
        </p:nvGraphicFramePr>
        <p:xfrm>
          <a:off x="323529" y="1196752"/>
          <a:ext cx="83529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26290068"/>
              </p:ext>
            </p:extLst>
          </p:nvPr>
        </p:nvGraphicFramePr>
        <p:xfrm>
          <a:off x="3707904" y="3125192"/>
          <a:ext cx="5231904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40159" y="2708920"/>
            <a:ext cx="320741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РАСХОДЫ бюджетов сопоставимых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городских округов,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80728"/>
            <a:ext cx="33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ДОХОДЫ бюджетов сопоставимых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городских округов,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effectLst/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структура  расходов  за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3930577"/>
              </p:ext>
            </p:extLst>
          </p:nvPr>
        </p:nvGraphicFramePr>
        <p:xfrm>
          <a:off x="251520" y="705991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5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71927945"/>
              </p:ext>
            </p:extLst>
          </p:nvPr>
        </p:nvGraphicFramePr>
        <p:xfrm>
          <a:off x="142845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6"/>
            <a:ext cx="8496944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Исполнение расходов бюджета городского округа Сухой Лог за 2018 год</a:t>
            </a:r>
            <a:b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0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Динамика расходов бюджета городского округа Сухой Лог за 2017 – 2018 годы</a:t>
            </a:r>
            <a:b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3649749"/>
              </p:ext>
            </p:extLst>
          </p:nvPr>
        </p:nvGraphicFramePr>
        <p:xfrm>
          <a:off x="179512" y="764704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349" y="116632"/>
            <a:ext cx="7983569" cy="500066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Социально - значимые расходы в 2018 году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1890"/>
              </p:ext>
            </p:extLst>
          </p:nvPr>
        </p:nvGraphicFramePr>
        <p:xfrm>
          <a:off x="714348" y="785794"/>
          <a:ext cx="7972451" cy="41913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76279"/>
                <a:gridCol w="2306685"/>
                <a:gridCol w="1989487"/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2018 год - план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2018 год - факт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Всего расходов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1 774 210,0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1 684 022,5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Образование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1 085 448,0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1 041 702,2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Культура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107 482,0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107 482,0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Социальная политика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153 542,4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147 863,4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7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20 610,5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20 610,5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Итого социально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-значимые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1 367 082,9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1 317 658,1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социально-значимых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расходов в общей сумме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77%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78,2%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Прочие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407 127,1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366 364,4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прочих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23%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21,8%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3568" y="5157192"/>
            <a:ext cx="7992888" cy="15121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</a:t>
            </a:r>
            <a:r>
              <a:rPr lang="ru-RU" sz="1552" dirty="0">
                <a:latin typeface="Cambria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– </a:t>
            </a:r>
            <a:r>
              <a:rPr lang="ru-RU" sz="1552" b="1" dirty="0">
                <a:solidFill>
                  <a:schemeClr val="tx1"/>
                </a:solidFill>
                <a:latin typeface="Cambria" pitchFamily="18" charset="0"/>
              </a:rPr>
              <a:t>2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255 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человек.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– 53,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44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23</a:t>
            </a:r>
          </a:p>
          <a:p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21</a:t>
            </a:r>
            <a:endParaRPr lang="ru-RU" sz="1552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986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Исполнение бюджета го Сухой Лог по расходам  за 2018 год в разрезе главных распорядителей бюджетных средств (ГРБС)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43802"/>
              </p:ext>
            </p:extLst>
          </p:nvPr>
        </p:nvGraphicFramePr>
        <p:xfrm>
          <a:off x="1043608" y="1340768"/>
          <a:ext cx="7412276" cy="49626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25927"/>
                <a:gridCol w="1528775"/>
                <a:gridCol w="1628787"/>
                <a:gridCol w="1628787"/>
              </a:tblGrid>
              <a:tr h="7744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ПЛАН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ФАКТ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 отклонения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Администрация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588 780,4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503 471,4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85,5%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образования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970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 642,8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966 041,7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99,5%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по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культуре,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молодежной политике и спорту 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197 548,9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197 548,9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Дума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3 672,5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3 629,8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99,8%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Cчетная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палата </a:t>
                      </a:r>
                      <a:endParaRPr lang="ru-RU" sz="1400" u="none" strike="noStrike" dirty="0" smtClean="0">
                        <a:latin typeface="Cambria" pitchFamily="18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2 793,0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2 686,3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96,2%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Финансовое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управление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10 772,4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10 644,3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98,8%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43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   ИТОГО: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1 774 210,0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684 022,5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94,9%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839" y="9502"/>
            <a:ext cx="8358247" cy="3338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Информация по исполнению муниципальных программ за 2018 год</a:t>
            </a:r>
            <a:br>
              <a:rPr kumimoji="0" 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                                                                                                                                   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94826"/>
              </p:ext>
            </p:extLst>
          </p:nvPr>
        </p:nvGraphicFramePr>
        <p:xfrm>
          <a:off x="258477" y="476672"/>
          <a:ext cx="8712970" cy="61605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"/>
                <a:gridCol w="5897699"/>
                <a:gridCol w="864096"/>
                <a:gridCol w="875552"/>
                <a:gridCol w="71558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Процент исп.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системы образования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994 473,9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950 728,0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95,6%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12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программа"Развитие физической культуры и спорта в городском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округе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40 700,2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40 700,2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795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3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культуры  и искусства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148 901,1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148 901,1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413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353 524,6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317 945,8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89,9%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5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"Молодежь Свердловской области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территории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 Сухой Лог до 2020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4 065,0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4 065,0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6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«Управление муниципальными финансами городского округа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10 772,4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10 644,3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98,8%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7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субъектов малого и среднего предпринимательства в городском округе Сухой Лог до 2020 года"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985,5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985,5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8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"Поддержка социально ориентированных некоммерческих организаций в городском округе Сухой Лог до 2020 года"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956,0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956,0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9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"Выполнение муниципальных функций, переданных государственных полномочий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обеспечение деятельности Администрации городского округа  до 2021 года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64</a:t>
                      </a:r>
                      <a:r>
                        <a:rPr lang="ru-RU" sz="900" baseline="0" dirty="0" smtClean="0">
                          <a:latin typeface="Cambria" pitchFamily="18" charset="0"/>
                        </a:rPr>
                        <a:t> 115,4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62 798,5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10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«Управление и распоряжение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муниципальной  собственностью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округа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 на  2015-2021 годы"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8 441,9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7 431,0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88%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10 770,0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10 520,2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97,7%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26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7 084,4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6 570,3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92,7%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13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«Экология и природопользование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на территории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1 300,0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1 300,0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45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доступным жильем малоимущих граждан, многодетных, молодых семей, а так же граждан, проживающих в сельской местности, в том числе молодых семей и молодых специалистов, на территории  городского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12 721,7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12 687,1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99,7%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90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15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"Формирование современной городской среды в городском округе Сухой Лог до 2022 года"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17 470,1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17 468,4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91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ИТОГО: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1 676 282,2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1 593 701,5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95,1%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39552" y="476672"/>
            <a:ext cx="8136904" cy="60170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b="1" dirty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Уважаемые жители </a:t>
            </a:r>
            <a:r>
              <a:rPr lang="ru-RU" altLang="ru-RU" b="1" dirty="0" smtClean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городского округа!</a:t>
            </a:r>
            <a:endParaRPr lang="ru-RU" altLang="ru-RU" b="1" dirty="0">
              <a:solidFill>
                <a:srgbClr val="7030A0"/>
              </a:solidFill>
              <a:latin typeface="Cambria" panose="020405030504060302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           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2018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Мы 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2018 году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78952050"/>
              </p:ext>
            </p:extLst>
          </p:nvPr>
        </p:nvGraphicFramePr>
        <p:xfrm>
          <a:off x="683568" y="1556792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97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6472" y="1124744"/>
            <a:ext cx="4183880" cy="63007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Лог до 2020 года»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6265" y="1916405"/>
            <a:ext cx="4174087" cy="936104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0211" y="2983567"/>
            <a:ext cx="4183880" cy="640537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0211" y="3773970"/>
            <a:ext cx="4174088" cy="64993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4324" y="5226863"/>
            <a:ext cx="4206233" cy="1170315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8" y="188640"/>
            <a:ext cx="809567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финансовоёмких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37259" y="1146556"/>
            <a:ext cx="1152128" cy="594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950 728,0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37259" y="2016386"/>
            <a:ext cx="1173403" cy="736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317 945,8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37259" y="3063109"/>
            <a:ext cx="1173403" cy="560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148 901,1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37259" y="3861048"/>
            <a:ext cx="1152128" cy="562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40 700,2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61849" y="4600813"/>
            <a:ext cx="1128581" cy="558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17 468,4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07815" y="259830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2018 год представлена далее.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107" y="4509120"/>
            <a:ext cx="4174088" cy="64993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 smtClean="0"/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Муниципальная программа  «Формирование современной городской среды в городском округе Сухой Лог до 2022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495" y="5421102"/>
            <a:ext cx="1128581" cy="7818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12 687,1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5840" y="3685944"/>
            <a:ext cx="1928827" cy="1428760"/>
          </a:xfrm>
          <a:prstGeom prst="rect">
            <a:avLst/>
          </a:prstGeom>
          <a:noFill/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4" y="3699397"/>
            <a:ext cx="1928827" cy="1433507"/>
          </a:xfrm>
          <a:prstGeom prst="rect">
            <a:avLst/>
          </a:prstGeom>
          <a:noFill/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3734" y="3699397"/>
            <a:ext cx="2000264" cy="1428760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79" y="5013176"/>
            <a:ext cx="1395309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37,3%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(388 304,6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52290" y="5026305"/>
            <a:ext cx="1509627" cy="164305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48,8%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(508 873,8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6496" y="5015692"/>
            <a:ext cx="1558098" cy="165571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Молодежная политика и оздоровление детей, 2,0%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(20 853,9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6"/>
            <a:ext cx="1570957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2,4%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(24 731,2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14407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из 34 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дошкольное образование </a:t>
            </a:r>
            <a:endParaRPr lang="ru-RU" u="sng" dirty="0" smtClean="0">
              <a:latin typeface="Cambria" pitchFamily="18" charset="0"/>
            </a:endParaRP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14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797" y="1256600"/>
            <a:ext cx="279027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общее </a:t>
            </a:r>
            <a:r>
              <a:rPr lang="ru-RU" u="sng" dirty="0" smtClean="0">
                <a:latin typeface="Cambria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13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6" y="2449327"/>
            <a:ext cx="27817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Cambria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6</a:t>
            </a:r>
            <a:r>
              <a:rPr lang="ru-RU" dirty="0" smtClean="0">
                <a:latin typeface="Cambria" pitchFamily="18" charset="0"/>
              </a:rPr>
              <a:t> учреждений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5" y="1260945"/>
            <a:ext cx="261371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" pitchFamily="18" charset="0"/>
              </a:rPr>
              <a:t>прочие учреждения </a:t>
            </a:r>
            <a:r>
              <a:rPr lang="ru-RU" u="sng" dirty="0" smtClean="0">
                <a:latin typeface="Cambria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</a:t>
            </a:r>
            <a:r>
              <a:rPr lang="ru-RU" dirty="0">
                <a:latin typeface="Cambria" pitchFamily="18" charset="0"/>
              </a:rPr>
              <a:t> учреждение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2177014"/>
            <a:ext cx="5112627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 МАУ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ДО «ДЮСШ»;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 МАУ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ДО «Центр дополнительного образования» 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«Сухоложская детская музыкальная школа»;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«Сухоложская детская школа искусств №1»;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ДЮСШ «Олимпик»;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«городской молодежный центр»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58" y="2703328"/>
            <a:ext cx="432107" cy="3754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0" y="897047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6" y="887344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099" y="790409"/>
            <a:ext cx="841846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3" y="5028326"/>
            <a:ext cx="1535485" cy="165161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9,5%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(98 938,7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965993615"/>
              </p:ext>
            </p:extLst>
          </p:nvPr>
        </p:nvGraphicFramePr>
        <p:xfrm>
          <a:off x="1164369" y="4365104"/>
          <a:ext cx="71287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53496" y="3832137"/>
            <a:ext cx="7818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2016-2018 гг. (тыс. руб.)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51175" y="4221088"/>
            <a:ext cx="7920880" cy="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133608"/>
              </p:ext>
            </p:extLst>
          </p:nvPr>
        </p:nvGraphicFramePr>
        <p:xfrm>
          <a:off x="918359" y="995835"/>
          <a:ext cx="7488832" cy="282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9749"/>
                <a:gridCol w="1299083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Дошкольное образование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379 736,2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общего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496 747,8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дополнительного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33 826,3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5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16 767,8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1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Обеспечение реализации муниципальной программы "Развитие системы образования в городском округе Сухой Лог»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23 650,0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51175" y="116631"/>
            <a:ext cx="8155180" cy="6859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в городском округе </a:t>
            </a:r>
          </a:p>
          <a:p>
            <a:pPr lvl="0" algn="ctr" fontAlgn="b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 до 2020 года»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системы образования в городском округе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Сухой Лог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 2020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года»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27874"/>
              </p:ext>
            </p:extLst>
          </p:nvPr>
        </p:nvGraphicFramePr>
        <p:xfrm>
          <a:off x="683568" y="908720"/>
          <a:ext cx="8136904" cy="56972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56584"/>
                <a:gridCol w="936104"/>
                <a:gridCol w="1008112"/>
                <a:gridCol w="936104"/>
              </a:tblGrid>
              <a:tr h="3121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2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79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бщеобразовательных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75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охваченных программами дополнительного  образования детей, в общей численности детей и молодежи в возрасте от 5-18 лет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8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Число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 и подростков,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  <a:latin typeface="Cambria" panose="02040503050406030204" pitchFamily="18" charset="0"/>
                        </a:rPr>
                        <a:t>Охват детей оздоровительными мероприятиями при проведении оздоровительной компании в городском округе Сухой Лог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5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214290"/>
            <a:ext cx="58579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09" y="857233"/>
            <a:ext cx="535785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в 2018 году осуществляли деятельность 14 муниципальных детских дошкольных образовательных учреждений, в том числе: </a:t>
            </a:r>
          </a:p>
          <a:p>
            <a:pPr algn="ctr"/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9 автономных и 5 бюджетных.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357827"/>
            <a:ext cx="203594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4" descr="http://im5-tub-ru.yandex.net/i?id=516822819-3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7" y="3714752"/>
            <a:ext cx="2028363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49356"/>
              </p:ext>
            </p:extLst>
          </p:nvPr>
        </p:nvGraphicFramePr>
        <p:xfrm>
          <a:off x="428596" y="2490977"/>
          <a:ext cx="6143669" cy="3996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7140"/>
                <a:gridCol w="864098"/>
                <a:gridCol w="1152128"/>
                <a:gridCol w="1152128"/>
                <a:gridCol w="1208175"/>
              </a:tblGrid>
              <a:tr h="452022"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Ед. изм.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2017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2018 год 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2018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679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Численность воспитанников ДОУ от 1,5 до 7 лет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3 161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3229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3177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59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муниципальных ДОУ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112,4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117,6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119,5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072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Среднемесячная  заработная плата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28 036,8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29 385,0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29 375,5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071679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52003030"/>
              </p:ext>
            </p:extLst>
          </p:nvPr>
        </p:nvGraphicFramePr>
        <p:xfrm>
          <a:off x="5868144" y="44624"/>
          <a:ext cx="3214679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3" y="285728"/>
            <a:ext cx="585791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928671"/>
            <a:ext cx="578644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городского округа Сухой Лог в 2018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97499"/>
              </p:ext>
            </p:extLst>
          </p:nvPr>
        </p:nvGraphicFramePr>
        <p:xfrm>
          <a:off x="571473" y="2391896"/>
          <a:ext cx="7929617" cy="2442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16552"/>
                <a:gridCol w="864096"/>
                <a:gridCol w="936104"/>
                <a:gridCol w="936104"/>
                <a:gridCol w="976761"/>
              </a:tblGrid>
              <a:tr h="4610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2017 год 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2018 год 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2018 год 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5 444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5619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5601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7139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02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Среднемесячная  заработная плата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31 232,0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30 952,0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31 362,0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4" descr="http://im0-tub-ru.yandex.net/i?id=323289987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72074"/>
            <a:ext cx="2143140" cy="16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://im3-tub-ru.yandex.net/i?id=389757359-0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1" y="5072075"/>
            <a:ext cx="2143140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 descr="http://im2-tub-ru.yandex.net/i?id=626451437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1" y="5072075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80703843"/>
              </p:ext>
            </p:extLst>
          </p:nvPr>
        </p:nvGraphicFramePr>
        <p:xfrm>
          <a:off x="6516216" y="332656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845" y="116632"/>
            <a:ext cx="86089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89314300"/>
              </p:ext>
            </p:extLst>
          </p:nvPr>
        </p:nvGraphicFramePr>
        <p:xfrm>
          <a:off x="5928003" y="854164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25234" y="2918750"/>
            <a:ext cx="5651613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38" y="837682"/>
            <a:ext cx="5547793" cy="22312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«Развитие системы образования в городском округе Сухой Лог до 2020 года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МАУ ДО «ДЮСШ» и МАУ ДО «Центр дополнительного образования».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Picture 12" descr="C:\Documents and Settings\Светлана\Local Settings\Temporary Internet Files\Content.IE5\Y9VG143M\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58" y="3149621"/>
            <a:ext cx="2183110" cy="16373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9" name="Picture 23" descr="&amp;Mcy;&amp;Acy;&amp;Ucy;&amp;Dcy;&amp;Ocy; &amp;TScy;&amp;D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272" y="5061253"/>
            <a:ext cx="2215995" cy="155119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954008112"/>
              </p:ext>
            </p:extLst>
          </p:nvPr>
        </p:nvGraphicFramePr>
        <p:xfrm>
          <a:off x="2699792" y="3356992"/>
          <a:ext cx="614402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2000264" cy="140205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7" descr="http://im4-tub-ru.yandex.net/i?id=171533812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521848"/>
            <a:ext cx="2000263" cy="150019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785927"/>
            <a:ext cx="2000264" cy="15001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69" name="Picture 5" descr="C:\Documents and Settings\Светлана\Local Settings\Temporary Internet Files\Content.IE5\Y9VG143M\detskiy_gorodok_ribakov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154" y="5252641"/>
            <a:ext cx="2071703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1" name="Picture 7" descr="C:\Documents and Settings\Светлана\Local Settings\Temporary Internet Files\Content.IE5\UVYVIHEN\IMG_03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3485" y="5252641"/>
            <a:ext cx="1928827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2" name="Picture 8" descr="C:\Documents and Settings\Светлана\Local Settings\Temporary Internet Files\Content.IE5\UVYVIHEN\Riasna0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7353" y="5252642"/>
            <a:ext cx="2071703" cy="14231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52400"/>
            <a:ext cx="6357983" cy="415498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i="1" dirty="0" smtClean="0">
                <a:latin typeface="Cambria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i="1" dirty="0">
                <a:latin typeface="Cambria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05622"/>
              </p:ext>
            </p:extLst>
          </p:nvPr>
        </p:nvGraphicFramePr>
        <p:xfrm>
          <a:off x="2489002" y="714357"/>
          <a:ext cx="6369280" cy="2443030"/>
        </p:xfrm>
        <a:graphic>
          <a:graphicData uri="http://schemas.openxmlformats.org/drawingml/2006/table">
            <a:tbl>
              <a:tblPr firstRow="1" bandRow="1"/>
              <a:tblGrid>
                <a:gridCol w="3435117"/>
                <a:gridCol w="1001909"/>
                <a:gridCol w="1001909"/>
                <a:gridCol w="930345"/>
              </a:tblGrid>
              <a:tr h="287921">
                <a:tc rowSpan="2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2018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603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1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itchFamily="18" charset="0"/>
                          <a:cs typeface="+mn-cs"/>
                        </a:rPr>
                        <a:t>Всего</a:t>
                      </a:r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 pitchFamily="18" charset="0"/>
                        </a:rPr>
                        <a:t>расходы на летнюю оздоровительную компанию</a:t>
                      </a:r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в том числе: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16 356,5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16 767,8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16 767,8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457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областного бюджета, тыс. руб.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12 356,5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12 607,8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12 607,8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73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местного бюджета, тыс. руб.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3 999,9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4 160,0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4 160,0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00298" y="3298497"/>
            <a:ext cx="6369279" cy="184665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mbria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Общее </a:t>
            </a:r>
            <a:r>
              <a:rPr lang="ru-RU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количество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детей, оздоровленных </a:t>
            </a:r>
            <a:r>
              <a:rPr lang="ru-RU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за летний период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составило 3 026 человека: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в лагерях дневного пребывания – 2 220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в загородных лагерях – 576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в детских санаториях – 230 человек.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Число несовершеннолетних граждан в возрасте от 14 до 18 лет, трудоустроенных в летний период – 241 человек, планируемое количество – 241 человек.</a:t>
            </a:r>
            <a:endParaRPr lang="ru-RU" sz="14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324" y="332656"/>
            <a:ext cx="871296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В рамках пяти подпрограмм  муниципальной программы «Развитие системы образования в городском округе Сухой Лог до 2020 года»</a:t>
            </a:r>
          </a:p>
          <a:p>
            <a:pPr algn="ctr">
              <a:lnSpc>
                <a:spcPct val="110000"/>
              </a:lnSpc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расходы были направлены на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400" dirty="0" smtClean="0">
                <a:latin typeface="Cambria" panose="02040503050406030204" pitchFamily="18" charset="0"/>
              </a:rPr>
              <a:t>Выполнение </a:t>
            </a:r>
            <a:r>
              <a:rPr lang="ru-RU" sz="1400" dirty="0">
                <a:latin typeface="Cambria" panose="02040503050406030204" pitchFamily="18" charset="0"/>
              </a:rPr>
              <a:t>муниципального задания в </a:t>
            </a:r>
            <a:r>
              <a:rPr lang="ru-RU" sz="1400" b="1" dirty="0">
                <a:latin typeface="Cambria" panose="02040503050406030204" pitchFamily="18" charset="0"/>
              </a:rPr>
              <a:t>14 </a:t>
            </a:r>
            <a:r>
              <a:rPr lang="ru-RU" sz="1400" dirty="0">
                <a:latin typeface="Cambria" panose="02040503050406030204" pitchFamily="18" charset="0"/>
              </a:rPr>
              <a:t>дошкольных учреждениях, в </a:t>
            </a:r>
            <a:r>
              <a:rPr lang="ru-RU" sz="1400" b="1" dirty="0">
                <a:latin typeface="Cambria" panose="02040503050406030204" pitchFamily="18" charset="0"/>
              </a:rPr>
              <a:t>13</a:t>
            </a:r>
            <a:r>
              <a:rPr lang="ru-RU" sz="1400" dirty="0">
                <a:latin typeface="Cambria" panose="02040503050406030204" pitchFamily="18" charset="0"/>
              </a:rPr>
              <a:t> школах, </a:t>
            </a:r>
            <a:r>
              <a:rPr lang="ru-RU" sz="1400" dirty="0" smtClean="0">
                <a:latin typeface="Cambria" panose="02040503050406030204" pitchFamily="18" charset="0"/>
              </a:rPr>
              <a:t>в </a:t>
            </a:r>
            <a:r>
              <a:rPr lang="ru-RU" sz="1400" b="1" dirty="0" smtClean="0">
                <a:latin typeface="Cambria" panose="02040503050406030204" pitchFamily="18" charset="0"/>
              </a:rPr>
              <a:t>2</a:t>
            </a:r>
            <a:r>
              <a:rPr lang="ru-RU" sz="1400" dirty="0" smtClean="0">
                <a:latin typeface="Cambria" panose="02040503050406030204" pitchFamily="18" charset="0"/>
              </a:rPr>
              <a:t> муниципальных  учреждениях дополнительного образования детей на сумму </a:t>
            </a:r>
            <a:r>
              <a:rPr lang="ru-RU" sz="1400" b="1" dirty="0" smtClean="0">
                <a:latin typeface="Cambria" panose="02040503050406030204" pitchFamily="18" charset="0"/>
              </a:rPr>
              <a:t>795 880,2 тыс</a:t>
            </a:r>
            <a:r>
              <a:rPr lang="ru-RU" sz="1400" b="1" dirty="0">
                <a:latin typeface="Cambria" panose="02040503050406030204" pitchFamily="18" charset="0"/>
              </a:rPr>
              <a:t>. руб</a:t>
            </a:r>
            <a:r>
              <a:rPr lang="ru-RU" sz="1400" dirty="0">
                <a:latin typeface="Cambria" panose="02040503050406030204" pitchFamily="18" charset="0"/>
              </a:rPr>
              <a:t>.;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Cambria" panose="02040503050406030204" pitchFamily="18" charset="0"/>
              </a:rPr>
              <a:t>Проведение ремонтных работ с целью исполнения предписаний надзорных органов  </a:t>
            </a:r>
            <a:r>
              <a:rPr lang="ru-RU" sz="1400" b="1" dirty="0" smtClean="0">
                <a:latin typeface="Cambria" panose="02040503050406030204" pitchFamily="18" charset="0"/>
              </a:rPr>
              <a:t>- 23 809,1 тыс. </a:t>
            </a:r>
            <a:r>
              <a:rPr lang="ru-RU" sz="1400" b="1" dirty="0">
                <a:latin typeface="Cambria" panose="02040503050406030204" pitchFamily="18" charset="0"/>
              </a:rPr>
              <a:t>руб</a:t>
            </a:r>
            <a:r>
              <a:rPr lang="ru-RU" sz="1400" dirty="0" smtClean="0">
                <a:latin typeface="Cambria" panose="02040503050406030204" pitchFamily="18" charset="0"/>
              </a:rPr>
              <a:t>. (в ДОУ №2,3,8,27,29,42; в СОШ №3,5,7, 8,10,11,17);</a:t>
            </a:r>
            <a:endParaRPr lang="ru-RU" sz="1400" dirty="0">
              <a:latin typeface="Cambria" panose="02040503050406030204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sz="1400" dirty="0">
                <a:latin typeface="Cambria" panose="02040503050406030204" pitchFamily="18" charset="0"/>
              </a:rPr>
              <a:t> Разработка паспорта опасных отходов </a:t>
            </a:r>
            <a:r>
              <a:rPr lang="ru-RU" sz="1400" dirty="0" smtClean="0">
                <a:latin typeface="Cambria" panose="02040503050406030204" pitchFamily="18" charset="0"/>
              </a:rPr>
              <a:t>и </a:t>
            </a:r>
            <a:r>
              <a:rPr lang="ru-RU" sz="1400" dirty="0">
                <a:latin typeface="Cambria" panose="02040503050406030204" pitchFamily="18" charset="0"/>
              </a:rPr>
              <a:t>разработка проекта нормативов образования отходов и лимитов на их размещение </a:t>
            </a:r>
            <a:r>
              <a:rPr lang="ru-RU" sz="1400" dirty="0" smtClean="0">
                <a:latin typeface="Cambria" panose="02040503050406030204" pitchFamily="18" charset="0"/>
              </a:rPr>
              <a:t>– </a:t>
            </a:r>
            <a:r>
              <a:rPr lang="ru-RU" sz="1400" b="1" dirty="0" smtClean="0">
                <a:latin typeface="Cambria" panose="02040503050406030204" pitchFamily="18" charset="0"/>
              </a:rPr>
              <a:t>1 830,0  тыс</a:t>
            </a:r>
            <a:r>
              <a:rPr lang="ru-RU" sz="1400" b="1" dirty="0">
                <a:latin typeface="Cambria" panose="02040503050406030204" pitchFamily="18" charset="0"/>
              </a:rPr>
              <a:t>. руб.;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4.   </a:t>
            </a:r>
            <a:r>
              <a:rPr lang="ru-RU" sz="1400" dirty="0" smtClean="0">
                <a:latin typeface="Cambria" panose="02040503050406030204" pitchFamily="18" charset="0"/>
              </a:rPr>
              <a:t> Организация </a:t>
            </a:r>
            <a:r>
              <a:rPr lang="ru-RU" sz="1400" dirty="0">
                <a:latin typeface="Cambria" panose="02040503050406030204" pitchFamily="18" charset="0"/>
              </a:rPr>
              <a:t>питания детей в образовательных учреждениях  – </a:t>
            </a:r>
            <a:r>
              <a:rPr lang="ru-RU" sz="1400" b="1" dirty="0" smtClean="0">
                <a:latin typeface="Cambria" panose="02040503050406030204" pitchFamily="18" charset="0"/>
              </a:rPr>
              <a:t>46 830,6 тыс</a:t>
            </a:r>
            <a:r>
              <a:rPr lang="ru-RU" sz="1400" b="1" dirty="0">
                <a:latin typeface="Cambria" panose="02040503050406030204" pitchFamily="18" charset="0"/>
              </a:rPr>
              <a:t>. руб.;</a:t>
            </a:r>
          </a:p>
          <a:p>
            <a:pPr marL="342900" indent="-342900" algn="just">
              <a:buAutoNum type="arabicPeriod" startAt="5"/>
            </a:pPr>
            <a:r>
              <a:rPr lang="ru-RU" sz="1400" dirty="0" smtClean="0">
                <a:latin typeface="Cambria" panose="02040503050406030204" pitchFamily="18" charset="0"/>
              </a:rPr>
              <a:t>Оплата </a:t>
            </a:r>
            <a:r>
              <a:rPr lang="ru-RU" sz="1400" dirty="0">
                <a:latin typeface="Cambria" panose="02040503050406030204" pitchFamily="18" charset="0"/>
              </a:rPr>
              <a:t>бесплатного проезда детей –сирот,  детей, оставшихся без попечения родителей </a:t>
            </a:r>
            <a:endParaRPr lang="ru-RU" sz="1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       (22 человека) </a:t>
            </a:r>
            <a:r>
              <a:rPr lang="ru-RU" sz="1400" dirty="0">
                <a:latin typeface="Cambria" panose="02040503050406030204" pitchFamily="18" charset="0"/>
              </a:rPr>
              <a:t>– </a:t>
            </a:r>
            <a:r>
              <a:rPr lang="ru-RU" sz="1400" b="1" dirty="0" smtClean="0">
                <a:latin typeface="Cambria" panose="02040503050406030204" pitchFamily="18" charset="0"/>
              </a:rPr>
              <a:t>140,1 </a:t>
            </a:r>
            <a:r>
              <a:rPr lang="ru-RU" sz="1400" b="1" dirty="0">
                <a:latin typeface="Cambria" panose="02040503050406030204" pitchFamily="18" charset="0"/>
              </a:rPr>
              <a:t>тыс. руб.</a:t>
            </a:r>
            <a:r>
              <a:rPr lang="ru-RU" sz="1400" dirty="0">
                <a:latin typeface="Cambria" panose="02040503050406030204" pitchFamily="18" charset="0"/>
              </a:rPr>
              <a:t>;</a:t>
            </a:r>
          </a:p>
          <a:p>
            <a:pPr marL="342900" indent="-342900" algn="just">
              <a:buAutoNum type="arabicPeriod" startAt="6"/>
            </a:pPr>
            <a:r>
              <a:rPr lang="ru-RU" sz="1400" dirty="0">
                <a:latin typeface="Cambria" panose="02040503050406030204" pitchFamily="18" charset="0"/>
              </a:rPr>
              <a:t>Строительство столовой МАОУ </a:t>
            </a:r>
            <a:r>
              <a:rPr lang="ru-RU" sz="1400" dirty="0" smtClean="0">
                <a:latin typeface="Cambria" panose="02040503050406030204" pitchFamily="18" charset="0"/>
              </a:rPr>
              <a:t>«Средняя </a:t>
            </a:r>
            <a:r>
              <a:rPr lang="ru-RU" sz="1400" dirty="0">
                <a:latin typeface="Cambria" panose="02040503050406030204" pitchFamily="18" charset="0"/>
              </a:rPr>
              <a:t>общеобразовательная школа №</a:t>
            </a:r>
            <a:r>
              <a:rPr lang="ru-RU" sz="1400" dirty="0" smtClean="0">
                <a:latin typeface="Cambria" panose="02040503050406030204" pitchFamily="18" charset="0"/>
              </a:rPr>
              <a:t>7» – </a:t>
            </a:r>
            <a:r>
              <a:rPr lang="ru-RU" sz="1400" b="1" dirty="0" smtClean="0">
                <a:latin typeface="Cambria" panose="02040503050406030204" pitchFamily="18" charset="0"/>
              </a:rPr>
              <a:t>10 985,2 тыс</a:t>
            </a:r>
            <a:r>
              <a:rPr lang="ru-RU" sz="1400" b="1" dirty="0">
                <a:latin typeface="Cambria" panose="02040503050406030204" pitchFamily="18" charset="0"/>
              </a:rPr>
              <a:t>. руб.</a:t>
            </a:r>
            <a:r>
              <a:rPr lang="ru-RU" sz="1400" dirty="0">
                <a:latin typeface="Cambria" panose="02040503050406030204" pitchFamily="18" charset="0"/>
              </a:rPr>
              <a:t>;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7.  </a:t>
            </a:r>
            <a:r>
              <a:rPr lang="ru-RU" sz="1400" dirty="0" smtClean="0">
                <a:latin typeface="Cambria" panose="02040503050406030204" pitchFamily="18" charset="0"/>
              </a:rPr>
              <a:t>  </a:t>
            </a:r>
            <a:r>
              <a:rPr lang="ru-RU" sz="1400" dirty="0">
                <a:latin typeface="Cambria" panose="02040503050406030204" pitchFamily="18" charset="0"/>
              </a:rPr>
              <a:t>Капитальный ремонт спортивного зала </a:t>
            </a:r>
            <a:r>
              <a:rPr lang="ru-RU" sz="1400" dirty="0" smtClean="0">
                <a:latin typeface="Cambria" panose="02040503050406030204" pitchFamily="18" charset="0"/>
              </a:rPr>
              <a:t>МАОУ </a:t>
            </a:r>
            <a:r>
              <a:rPr lang="ru-RU" sz="1400" dirty="0">
                <a:latin typeface="Cambria" panose="02040503050406030204" pitchFamily="18" charset="0"/>
              </a:rPr>
              <a:t>СОШ </a:t>
            </a:r>
            <a:r>
              <a:rPr lang="ru-RU" sz="1400" dirty="0" smtClean="0">
                <a:latin typeface="Cambria" panose="02040503050406030204" pitchFamily="18" charset="0"/>
              </a:rPr>
              <a:t>№10  - 1 </a:t>
            </a:r>
            <a:r>
              <a:rPr lang="ru-RU" sz="1400" b="1" dirty="0" smtClean="0">
                <a:latin typeface="Cambria" panose="02040503050406030204" pitchFamily="18" charset="0"/>
              </a:rPr>
              <a:t>885,3 тыс</a:t>
            </a:r>
            <a:r>
              <a:rPr lang="ru-RU" sz="1400" b="1" dirty="0">
                <a:latin typeface="Cambria" panose="02040503050406030204" pitchFamily="18" charset="0"/>
              </a:rPr>
              <a:t>. руб.;</a:t>
            </a:r>
          </a:p>
          <a:p>
            <a:pPr marL="342900" indent="-342900" algn="just">
              <a:buAutoNum type="arabicPeriod" startAt="8"/>
            </a:pPr>
            <a:r>
              <a:rPr lang="ru-RU" sz="1400" dirty="0" smtClean="0">
                <a:latin typeface="Cambria" panose="02040503050406030204" pitchFamily="18" charset="0"/>
              </a:rPr>
              <a:t>Приобретение </a:t>
            </a:r>
            <a:r>
              <a:rPr lang="ru-RU" sz="1400" dirty="0">
                <a:latin typeface="Cambria" panose="02040503050406030204" pitchFamily="18" charset="0"/>
              </a:rPr>
              <a:t>современного оборудования в кабинеты химии, физики, технологии в   </a:t>
            </a:r>
            <a:endParaRPr lang="ru-RU" sz="1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       </a:t>
            </a:r>
            <a:r>
              <a:rPr lang="ru-RU" sz="1400" dirty="0">
                <a:latin typeface="Cambria" panose="02040503050406030204" pitchFamily="18" charset="0"/>
              </a:rPr>
              <a:t>МАОУ СОШ №4, </a:t>
            </a:r>
            <a:r>
              <a:rPr lang="ru-RU" sz="1400" dirty="0" smtClean="0">
                <a:latin typeface="Cambria" panose="02040503050406030204" pitchFamily="18" charset="0"/>
              </a:rPr>
              <a:t>оборудования для 3</a:t>
            </a:r>
            <a:r>
              <a:rPr lang="en-US" sz="1400" dirty="0" smtClean="0">
                <a:latin typeface="Cambria" panose="02040503050406030204" pitchFamily="18" charset="0"/>
              </a:rPr>
              <a:t>D</a:t>
            </a:r>
            <a:r>
              <a:rPr lang="ru-RU" sz="1400" dirty="0" smtClean="0">
                <a:latin typeface="Cambria" panose="02040503050406030204" pitchFamily="18" charset="0"/>
              </a:rPr>
              <a:t> моделирования </a:t>
            </a:r>
            <a:r>
              <a:rPr lang="ru-RU" sz="1400" dirty="0">
                <a:latin typeface="Cambria" panose="02040503050406030204" pitchFamily="18" charset="0"/>
              </a:rPr>
              <a:t>в МАДОУ </a:t>
            </a:r>
            <a:r>
              <a:rPr lang="ru-RU" sz="1400" dirty="0" smtClean="0">
                <a:latin typeface="Cambria" panose="02040503050406030204" pitchFamily="18" charset="0"/>
              </a:rPr>
              <a:t>№39 </a:t>
            </a:r>
            <a:r>
              <a:rPr lang="ru-RU" sz="1400" b="1" dirty="0">
                <a:latin typeface="Cambria" panose="02040503050406030204" pitchFamily="18" charset="0"/>
              </a:rPr>
              <a:t>– </a:t>
            </a:r>
            <a:r>
              <a:rPr lang="ru-RU" sz="1400" b="1" dirty="0" smtClean="0">
                <a:latin typeface="Cambria" panose="02040503050406030204" pitchFamily="18" charset="0"/>
              </a:rPr>
              <a:t> 5200,0 </a:t>
            </a:r>
            <a:r>
              <a:rPr lang="ru-RU" sz="1400" b="1" dirty="0">
                <a:latin typeface="Cambria" panose="02040503050406030204" pitchFamily="18" charset="0"/>
              </a:rPr>
              <a:t>тыс. руб</a:t>
            </a:r>
            <a:r>
              <a:rPr lang="ru-RU" sz="1400" b="1" dirty="0" smtClean="0">
                <a:latin typeface="Cambria" panose="02040503050406030204" pitchFamily="18" charset="0"/>
              </a:rPr>
              <a:t>.;</a:t>
            </a:r>
          </a:p>
          <a:p>
            <a:pPr marL="342900" indent="-342900" algn="just">
              <a:buAutoNum type="arabicPeriod" startAt="9"/>
            </a:pPr>
            <a:r>
              <a:rPr lang="ru-RU" sz="1400" dirty="0" smtClean="0">
                <a:latin typeface="Cambria" panose="02040503050406030204" pitchFamily="18" charset="0"/>
              </a:rPr>
              <a:t>Поддержка победителей конкурса (МАДОУ №43), приобретение современного оборудования 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        в рамках проекта «Уральская инженерная школа» - </a:t>
            </a:r>
            <a:r>
              <a:rPr lang="ru-RU" sz="1400" b="1" dirty="0" smtClean="0">
                <a:latin typeface="Cambria" panose="02040503050406030204" pitchFamily="18" charset="0"/>
              </a:rPr>
              <a:t>1000,0 тыс. руб.;</a:t>
            </a:r>
            <a:endParaRPr lang="ru-RU" sz="1400" b="1" dirty="0">
              <a:latin typeface="Cambria" panose="02040503050406030204" pitchFamily="18" charset="0"/>
            </a:endParaRPr>
          </a:p>
          <a:p>
            <a:pPr marL="342900" indent="-342900" algn="just">
              <a:buAutoNum type="arabicPeriod" startAt="10"/>
            </a:pPr>
            <a:r>
              <a:rPr lang="ru-RU" sz="1400" dirty="0" smtClean="0">
                <a:latin typeface="Cambria" panose="02040503050406030204" pitchFamily="18" charset="0"/>
              </a:rPr>
              <a:t>Оборудование спортивной площадки в МАОУ СОШ №17 – </a:t>
            </a:r>
            <a:r>
              <a:rPr lang="ru-RU" sz="1400" b="1" dirty="0" smtClean="0">
                <a:latin typeface="Cambria" panose="02040503050406030204" pitchFamily="18" charset="0"/>
              </a:rPr>
              <a:t>22 195,0 тыс. руб.;</a:t>
            </a:r>
          </a:p>
          <a:p>
            <a:pPr marL="342900" indent="-342900" algn="just">
              <a:buAutoNum type="arabicPeriod" startAt="10"/>
            </a:pPr>
            <a:r>
              <a:rPr lang="ru-RU" sz="1400" dirty="0" smtClean="0">
                <a:latin typeface="Cambria" panose="02040503050406030204" pitchFamily="18" charset="0"/>
              </a:rPr>
              <a:t> Проведение </a:t>
            </a:r>
            <a:r>
              <a:rPr lang="ru-RU" sz="1400" dirty="0">
                <a:latin typeface="Cambria" panose="02040503050406030204" pitchFamily="18" charset="0"/>
              </a:rPr>
              <a:t>мероприятий  для детей и молодежи, </a:t>
            </a:r>
            <a:r>
              <a:rPr lang="ru-RU" sz="1400" dirty="0" smtClean="0">
                <a:latin typeface="Cambria" panose="02040503050406030204" pitchFamily="18" charset="0"/>
              </a:rPr>
              <a:t>физкультурных и спортивных мероприятий – </a:t>
            </a:r>
            <a:r>
              <a:rPr lang="ru-RU" sz="1400" b="1" dirty="0" smtClean="0">
                <a:latin typeface="Cambria" panose="02040503050406030204" pitchFamily="18" charset="0"/>
              </a:rPr>
              <a:t>623,7 </a:t>
            </a:r>
            <a:r>
              <a:rPr lang="ru-RU" sz="1400" b="1" dirty="0">
                <a:latin typeface="Cambria" panose="02040503050406030204" pitchFamily="18" charset="0"/>
              </a:rPr>
              <a:t>тыс. руб.;</a:t>
            </a:r>
          </a:p>
          <a:p>
            <a:pPr marL="342900" indent="-342900" algn="just">
              <a:buAutoNum type="arabicPeriod" startAt="11"/>
            </a:pPr>
            <a:r>
              <a:rPr lang="ru-RU" sz="1400" dirty="0" smtClean="0">
                <a:latin typeface="Cambria" panose="02040503050406030204" pitchFamily="18" charset="0"/>
              </a:rPr>
              <a:t>Поддержка </a:t>
            </a:r>
            <a:r>
              <a:rPr lang="ru-RU" sz="1400" dirty="0">
                <a:latin typeface="Cambria" panose="02040503050406030204" pitchFamily="18" charset="0"/>
              </a:rPr>
              <a:t>талантливой молодежи и </a:t>
            </a:r>
            <a:r>
              <a:rPr lang="ru-RU" sz="1400" dirty="0" smtClean="0">
                <a:latin typeface="Cambria" panose="02040503050406030204" pitchFamily="18" charset="0"/>
              </a:rPr>
              <a:t>педагогов (27 человек получили премию Главы) 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        – </a:t>
            </a:r>
            <a:r>
              <a:rPr lang="ru-RU" sz="1400" b="1" dirty="0" smtClean="0">
                <a:latin typeface="Cambria" panose="02040503050406030204" pitchFamily="18" charset="0"/>
              </a:rPr>
              <a:t>270,0 </a:t>
            </a:r>
            <a:r>
              <a:rPr lang="ru-RU" sz="1400" b="1" dirty="0">
                <a:latin typeface="Cambria" panose="02040503050406030204" pitchFamily="18" charset="0"/>
              </a:rPr>
              <a:t>тыс. </a:t>
            </a:r>
            <a:r>
              <a:rPr lang="ru-RU" sz="1400" b="1" dirty="0" smtClean="0">
                <a:latin typeface="Cambria" panose="02040503050406030204" pitchFamily="18" charset="0"/>
              </a:rPr>
              <a:t>     руб</a:t>
            </a:r>
            <a:r>
              <a:rPr lang="ru-RU" sz="1400" dirty="0">
                <a:latin typeface="Cambria" panose="02040503050406030204" pitchFamily="18" charset="0"/>
              </a:rPr>
              <a:t>.;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12.  </a:t>
            </a:r>
            <a:r>
              <a:rPr lang="ru-RU" sz="1400" dirty="0" smtClean="0">
                <a:latin typeface="Cambria" panose="02040503050406030204" pitchFamily="18" charset="0"/>
              </a:rPr>
              <a:t>Расходы </a:t>
            </a:r>
            <a:r>
              <a:rPr lang="ru-RU" sz="1400" dirty="0">
                <a:latin typeface="Cambria" panose="02040503050406030204" pitchFamily="18" charset="0"/>
              </a:rPr>
              <a:t>на летнюю оздоровительную компанию – </a:t>
            </a:r>
            <a:r>
              <a:rPr lang="ru-RU" sz="1400" b="1" dirty="0" smtClean="0">
                <a:latin typeface="Cambria" panose="02040503050406030204" pitchFamily="18" charset="0"/>
              </a:rPr>
              <a:t>16 767,8 тыс</a:t>
            </a:r>
            <a:r>
              <a:rPr lang="ru-RU" sz="1400" b="1" dirty="0">
                <a:latin typeface="Cambria" panose="02040503050406030204" pitchFamily="18" charset="0"/>
              </a:rPr>
              <a:t>. руб</a:t>
            </a:r>
            <a:r>
              <a:rPr lang="ru-RU" sz="1400" b="1" dirty="0" smtClean="0">
                <a:latin typeface="Cambria" panose="020405030504060302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Показатели социально-экономического развития городского округа Сухой Лог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за 2018 год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78152"/>
              </p:ext>
            </p:extLst>
          </p:nvPr>
        </p:nvGraphicFramePr>
        <p:xfrm>
          <a:off x="1223628" y="1124744"/>
          <a:ext cx="7008440" cy="45491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3086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5151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48 548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48 248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105,7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35 508,2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10 077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(кв.м)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16 763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16 604,2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2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7019"/>
            <a:ext cx="856895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01509"/>
              </p:ext>
            </p:extLst>
          </p:nvPr>
        </p:nvGraphicFramePr>
        <p:xfrm>
          <a:off x="930517" y="1215228"/>
          <a:ext cx="7488832" cy="365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250"/>
                <a:gridCol w="1641582"/>
              </a:tblGrid>
              <a:tr h="4870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модернизация жилищно-коммунальной инфраструктуры (реконструкция водовода Камышлов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Сухой Лог, развитие газификации в с. Курьи)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61 832,6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на территории городского округа Сухой Лог до 2020 года (модернизация сети уличного освещения с. Курьи)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20 386,4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ветхого и аварийного жилищного фонда городского округа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3 719,6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дорожного хозяйства городского округа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62 852,8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благоустройства территории городского округа Сухой Лог до 2020 года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28 886,6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16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программы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10 356,5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по оплате жилищно-коммунальных услуг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129 911,2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73006" y="486916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1327653"/>
              </p:ext>
            </p:extLst>
          </p:nvPr>
        </p:nvGraphicFramePr>
        <p:xfrm>
          <a:off x="966521" y="4941168"/>
          <a:ext cx="7416824" cy="166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72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936104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26421"/>
              </p:ext>
            </p:extLst>
          </p:nvPr>
        </p:nvGraphicFramePr>
        <p:xfrm>
          <a:off x="445450" y="1124744"/>
          <a:ext cx="8158998" cy="4719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34662"/>
                <a:gridCol w="1008112"/>
                <a:gridCol w="1008112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3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Ввод дополнительных мощностей газопроводов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кладбищ в отношении которых выполнены работы по содержанию от общей площади имеющихся на территории городского округа Сухой Лог мест захоронения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многодетных семей, имеющих право на компенсацию расходов по оплате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ЖКУ и обратившихся в уполномоченный орган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</a:p>
                    <a:p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8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06661" y="481395"/>
            <a:ext cx="6408712" cy="4352911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Общий объем инвестиций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 МП 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округе Сухой Лог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 2020 года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2018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году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составил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95 769,1 тыс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рублей</a:t>
            </a:r>
          </a:p>
        </p:txBody>
      </p:sp>
      <p:pic>
        <p:nvPicPr>
          <p:cNvPr id="1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402" y="104207"/>
            <a:ext cx="2005086" cy="200307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4316625"/>
            <a:ext cx="2592288" cy="2222949"/>
          </a:xfrm>
          <a:prstGeom prst="roundRect">
            <a:avLst>
              <a:gd name="adj" fmla="val 102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Реконструкция водовода Камышлов – Сухой Лог –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61 589,2 тыс. руб. в т. ч.: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средства областного бюджета –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55 430,3 тыс. руб.;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средства местного бюджета –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6 158,9 тыс. руб.</a:t>
            </a:r>
            <a:endParaRPr lang="ru-RU" sz="15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4331628"/>
            <a:ext cx="2510288" cy="2227347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Приобретение 2–х жилых помещений для переселения граждан из аварийного и ветхого жилищного фонда –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2 790,2 тыс</a:t>
            </a:r>
            <a:r>
              <a:rPr lang="ru-RU" sz="1500" b="1" dirty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руб.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(местный бюджет)</a:t>
            </a:r>
            <a:endParaRPr lang="ru-RU" sz="15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8869" y="4336026"/>
            <a:ext cx="2664296" cy="2222949"/>
          </a:xfrm>
          <a:prstGeom prst="roundRect">
            <a:avLst>
              <a:gd name="adj" fmla="val 102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Капитальный ремонт автомобильной дороги ул. Ленина, г. Сухой Лог, Свердловской  области –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31 389,7 тыс. руб.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 (местный бюджет)</a:t>
            </a:r>
          </a:p>
        </p:txBody>
      </p:sp>
    </p:spTree>
    <p:extLst>
      <p:ext uri="{BB962C8B-B14F-4D97-AF65-F5344CB8AC3E}">
        <p14:creationId xmlns:p14="http://schemas.microsoft.com/office/powerpoint/2010/main" val="20666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428605"/>
            <a:ext cx="7858180" cy="928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на содержание и ремонт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автомобильных дорог в 2018 году – 62 852,8 тыс. руб.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6925" y="1556793"/>
            <a:ext cx="5429288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Cambria" pitchFamily="18" charset="0"/>
            </a:endParaRPr>
          </a:p>
          <a:p>
            <a:pPr algn="ctr"/>
            <a:r>
              <a:rPr lang="ru-RU" sz="1500" b="1" dirty="0" smtClean="0">
                <a:latin typeface="Cambria" pitchFamily="18" charset="0"/>
              </a:rPr>
              <a:t>Содержание и текущий ремонт автомобильных дорог общего пользования, мостов и иных транспортных инженерных сооружений – 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14 360,0 тыс. рублей </a:t>
            </a:r>
          </a:p>
          <a:p>
            <a:pPr algn="ctr"/>
            <a:endParaRPr lang="ru-RU" sz="16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6925" y="2708920"/>
            <a:ext cx="5429288" cy="1944216"/>
          </a:xfrm>
          <a:prstGeom prst="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sz="1500" b="1" dirty="0" smtClean="0">
                <a:latin typeface="Cambria" pitchFamily="18" charset="0"/>
              </a:rPr>
              <a:t>Ремонт автомобильных дорог общего пользования местного значения – 16 903,1 тыс. рублей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  <a:t>- </a:t>
            </a:r>
            <a:r>
              <a:rPr lang="ru-RU" sz="1300" b="1" dirty="0" smtClean="0">
                <a:solidFill>
                  <a:schemeClr val="bg1"/>
                </a:solidFill>
              </a:rPr>
              <a:t>ремонт а/дорог с. Светлое, с. Знаменское,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с. Н-Пышминское, д. Казанка и Глядены, оборудование нерегулируемых пешеходных переходов, ремонт  </a:t>
            </a:r>
            <a:r>
              <a:rPr lang="ru-RU" sz="1300" b="1" dirty="0">
                <a:solidFill>
                  <a:schemeClr val="bg1"/>
                </a:solidFill>
              </a:rPr>
              <a:t>покрытия </a:t>
            </a:r>
            <a:r>
              <a:rPr lang="ru-RU" sz="1300" b="1" dirty="0" smtClean="0">
                <a:solidFill>
                  <a:schemeClr val="bg1"/>
                </a:solidFill>
              </a:rPr>
              <a:t>городских автодорог </a:t>
            </a:r>
            <a:r>
              <a:rPr lang="ru-RU" sz="1300" b="1" dirty="0">
                <a:solidFill>
                  <a:schemeClr val="bg1"/>
                </a:solidFill>
              </a:rPr>
              <a:t>струйно-инъекционным </a:t>
            </a:r>
            <a:r>
              <a:rPr lang="ru-RU" sz="1300" b="1" dirty="0" smtClean="0">
                <a:solidFill>
                  <a:schemeClr val="bg1"/>
                </a:solidFill>
              </a:rPr>
              <a:t>методом, методом карт, устройство велопешеходной дорожки у МАДОУ №8, нанесение дорожной разметки, изготовление информационных табличек на остановочные пункты</a:t>
            </a:r>
            <a:endParaRPr lang="ru-RU" sz="13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1620" name="Picture 4" descr="C:\Documents and Settings\Светлана\Local Settings\Temporary Internet Files\Content.IE5\V3PBZLOW\%D0%BE%D0%B1%D0%BE%D1%80%D1%83%D0%B4%D0%BE%D0%B2%D0%B0%D0%BD%D0%B8%D0%B5-%D0%B4%D0%BB%D1%8F-%D1%80%D0%B5%D0%BC%D0%BE%D0%BD%D1%82%D0%B0-%D0%B4%D0%BE%D1%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1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1624" name="Picture 8" descr="C:\Documents and Settings\Светлана\Local Settings\Temporary Internet Files\Content.IE5\OB7FQKXD\IMG_7599_1-450x3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809" y="3387360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1688" name="AutoShape 72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90" name="AutoShape 74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1692" name="Picture 76" descr="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 &quot; &amp;Scy;&amp;tcy;&amp;rcy;&amp;acy;&amp;ncy;&amp;icy;&amp;tscy;&amp;acy;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5"/>
            <a:ext cx="2286016" cy="16073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174609" y="4768731"/>
            <a:ext cx="5429288" cy="84120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1500" b="1" dirty="0">
                <a:latin typeface="Cambria" pitchFamily="18" charset="0"/>
              </a:rPr>
              <a:t>Капитальный ремонт автомобильной дороги </a:t>
            </a:r>
            <a:r>
              <a:rPr lang="ru-RU" sz="1500" b="1" dirty="0" smtClean="0">
                <a:latin typeface="Cambria" pitchFamily="18" charset="0"/>
              </a:rPr>
              <a:t>по 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ул. Ленина</a:t>
            </a:r>
            <a:r>
              <a:rPr lang="ru-RU" sz="1500" b="1" dirty="0">
                <a:latin typeface="Cambria" pitchFamily="18" charset="0"/>
              </a:rPr>
              <a:t>, г</a:t>
            </a:r>
            <a:r>
              <a:rPr lang="ru-RU" sz="1500" b="1" dirty="0" smtClean="0">
                <a:latin typeface="Cambria" pitchFamily="18" charset="0"/>
              </a:rPr>
              <a:t>. Сухой </a:t>
            </a:r>
            <a:r>
              <a:rPr lang="ru-RU" sz="1500" b="1" dirty="0">
                <a:latin typeface="Cambria" pitchFamily="18" charset="0"/>
              </a:rPr>
              <a:t>Лог, Свердловской </a:t>
            </a:r>
            <a:r>
              <a:rPr lang="ru-RU" sz="1500" b="1" dirty="0" smtClean="0">
                <a:latin typeface="Cambria" pitchFamily="18" charset="0"/>
              </a:rPr>
              <a:t>области – 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31 389,7 тыс. рублей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4609" y="5733256"/>
            <a:ext cx="5429288" cy="864096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1500" b="1" dirty="0">
                <a:latin typeface="Cambria" pitchFamily="18" charset="0"/>
              </a:rPr>
              <a:t>Разработка проектов и комплексных схем организации дорожного движения на территории городского округа Сухой </a:t>
            </a:r>
            <a:r>
              <a:rPr lang="ru-RU" sz="1500" b="1" dirty="0" smtClean="0">
                <a:latin typeface="Cambria" pitchFamily="18" charset="0"/>
              </a:rPr>
              <a:t>Лог  –  200,0 тыс. рублей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 </a:t>
            </a:r>
            <a:endParaRPr lang="ru-RU" sz="15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02" y="2348880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42379"/>
              </p:ext>
            </p:extLst>
          </p:nvPr>
        </p:nvGraphicFramePr>
        <p:xfrm>
          <a:off x="3059831" y="1484784"/>
          <a:ext cx="5688633" cy="298623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5"/>
                <a:gridCol w="1224136"/>
                <a:gridCol w="1228765"/>
                <a:gridCol w="859467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План 2018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Факт 2018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1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Жилищное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10 902,5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5 219,8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47,9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137 387,1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126 321,0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91,9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9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Благоустройство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48 797,8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47 697,3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97,7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14 878,8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14 666,0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98,6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4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mbria" pitchFamily="18" charset="0"/>
                        </a:rPr>
                        <a:t>ИТОГО: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211 966,2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193 904,1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91,5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2656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09" y="4149080"/>
            <a:ext cx="2286016" cy="15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23110656"/>
              </p:ext>
            </p:extLst>
          </p:nvPr>
        </p:nvGraphicFramePr>
        <p:xfrm>
          <a:off x="3003448" y="4653136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03449" y="260648"/>
            <a:ext cx="5904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В рамках муниципальной программы </a:t>
            </a:r>
            <a:r>
              <a:rPr lang="ru-RU" sz="1400" b="1" dirty="0">
                <a:latin typeface="Cambria" panose="02040503050406030204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 </a:t>
            </a:r>
            <a:r>
              <a:rPr lang="ru-RU" sz="1400" dirty="0" smtClean="0">
                <a:latin typeface="Cambria" panose="02040503050406030204" pitchFamily="18" charset="0"/>
              </a:rPr>
              <a:t> расходы распределяются  по следующим направлениям: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69942" y="36531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3568" y="4005064"/>
            <a:ext cx="7776864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95105"/>
              </p:ext>
            </p:extLst>
          </p:nvPr>
        </p:nvGraphicFramePr>
        <p:xfrm>
          <a:off x="1475656" y="1124744"/>
          <a:ext cx="6552728" cy="22507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2568"/>
                <a:gridCol w="1440160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Организация деятельности развития культуры и искусства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89 554,2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дополнительного образования в сфере культуры и искусства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43 283,9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Обеспечение реализации программы "Развитие культуры и искусства на территории городского округа Сухой Лог до 2020 года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16 063,0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7498940"/>
              </p:ext>
            </p:extLst>
          </p:nvPr>
        </p:nvGraphicFramePr>
        <p:xfrm>
          <a:off x="1106478" y="4149080"/>
          <a:ext cx="7128792" cy="229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МП «Развитие культуры и искусства в городском округе Сухой Лог до 2020 года»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992888" cy="34864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культуры и искусства в городском округе Сухой Лог до 2020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года»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681854"/>
              </p:ext>
            </p:extLst>
          </p:nvPr>
        </p:nvGraphicFramePr>
        <p:xfrm>
          <a:off x="611560" y="1340768"/>
          <a:ext cx="8064897" cy="52857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83514"/>
                <a:gridCol w="1059583"/>
                <a:gridCol w="1060900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381,4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Численность детей,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которые обеспечиваются мерой социальной поддержки по бесплатному получению художественного образования  в муниципальных учреждениях дополнительного образования, в том числе в домах детского творчества, школах искусств, всего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1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8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6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23608" y="1052736"/>
            <a:ext cx="3285838" cy="568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Дома культуры – 4 учреждения с 7 структурными подразделениями:</a:t>
            </a: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1100" dirty="0" smtClean="0">
                <a:solidFill>
                  <a:srgbClr val="003192"/>
                </a:solidFill>
              </a:rPr>
              <a:t>- </a:t>
            </a:r>
            <a:r>
              <a:rPr lang="ru-RU" sz="1100" dirty="0">
                <a:solidFill>
                  <a:srgbClr val="003192"/>
                </a:solidFill>
              </a:rPr>
              <a:t>МАУК «Дворец культуры «Кристалл»;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 «Культурно-социальное объединение «Гармония»;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МБУК «Курьинский центр досуга и народного                          творчества»;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100" dirty="0" smtClean="0">
                <a:solidFill>
                  <a:srgbClr val="003192"/>
                </a:solidFill>
              </a:rPr>
              <a:t>))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0638" y="2420888"/>
            <a:ext cx="4824536" cy="800219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МБУ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«Сухоложский историко-краеведческий музей» было организовано и проведено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53 выставки, 11 лекций, 59 массовых мероприяти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й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201 экскурсия различной тематики.  Количество посетителей данных мероприятий составило более 10 тыс. человек.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0638" y="1124744"/>
            <a:ext cx="4824536" cy="1154162"/>
          </a:xfrm>
          <a:prstGeom prst="rect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Организовано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библиотечное обслуживание населения. </a:t>
            </a:r>
            <a:endParaRPr lang="ru-RU" sz="115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Число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посещений библиотеки за отчетный период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составляет  91,3  тыс. человек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план – 87,8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тыс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человек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). В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сводном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электронном каталоге библиотек 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5 221 библиографических записей, по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сравнению с предыдущим  периодом число записей увеличилось в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1,8 раз.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0638" y="3356992"/>
            <a:ext cx="4824536" cy="2215991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соответствии с планом общегородских мероприятий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2018 году проведено 107  мероприятий в сфере культуры общегородского значения и 8 мероприятий социальной направленности,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том числе наиболее значимые мероприятия:</a:t>
            </a: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Новогодние и рождественские мероприятия;</a:t>
            </a: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День защитников Отечества;</a:t>
            </a: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Проводы зимы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fontAlgn="base"/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- Торжественное мероприятие «Берега надежды» в рамках     празднования Дня культработника;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День Победы, день памяти и скорби, День молодежи, День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города,  День семьи, День милосердия, День защиты детей, День пожилого человека и т.д. 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0638" y="5717509"/>
            <a:ext cx="4824536" cy="800219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По состоянию на 1 января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2019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года в учреждениях культуры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действует 137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клубных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формирования,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которых занимаются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3 150 человек,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из них 9 коллективов самодеятельного художественного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творчества имеют звание «народный (образцовый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)».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2" y="188640"/>
            <a:ext cx="8136903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8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муниципальных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учреждений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04873"/>
              </p:ext>
            </p:extLst>
          </p:nvPr>
        </p:nvGraphicFramePr>
        <p:xfrm>
          <a:off x="683568" y="1700808"/>
          <a:ext cx="8286807" cy="3906637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5311427"/>
                <a:gridCol w="1008112"/>
                <a:gridCol w="1008112"/>
                <a:gridCol w="959156"/>
              </a:tblGrid>
              <a:tr h="2468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186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107 482,0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107 482,0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городского музея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3 054,0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3 054,0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библиотечного обслуживания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15 522,0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15 522,0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домов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55 366,0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55 366,0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15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2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Капитальный и текущий ремонт зданий и помещений муниципальных</a:t>
                      </a:r>
                      <a:r>
                        <a:rPr lang="ru-RU" sz="125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учреждений культуры,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6 237,0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6 237,0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Проведение общегородских мероприятий в сфере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4 168,0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4 168,0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8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Обеспечение деятельности, создание материально-технических условий для обеспечения деятельности муниципальных учреждений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17 775,8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17 775,8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Реализация мер по поэтапному повышению средней заработной платы работников культуры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5 207,2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5 207,2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25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Приобретение сценического покрытия для муниципального автономного учреждения культуры «Дворец культуры «Кристалл»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152,0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152,0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91765"/>
              </p:ext>
            </p:extLst>
          </p:nvPr>
        </p:nvGraphicFramePr>
        <p:xfrm>
          <a:off x="683568" y="5733256"/>
          <a:ext cx="8263755" cy="75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008112"/>
                <a:gridCol w="1008112"/>
                <a:gridCol w="918939"/>
              </a:tblGrid>
              <a:tr h="4832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2017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2018 год план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2018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27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30 657,7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33 874,0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34 006,5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3313953"/>
              </p:ext>
            </p:extLst>
          </p:nvPr>
        </p:nvGraphicFramePr>
        <p:xfrm>
          <a:off x="6588225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4709" y="186899"/>
            <a:ext cx="5815483" cy="115386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«Культура и кинематография» в 2018 году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составили  107 482,0 тыс. рублей</a:t>
            </a: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12822465"/>
              </p:ext>
            </p:extLst>
          </p:nvPr>
        </p:nvGraphicFramePr>
        <p:xfrm>
          <a:off x="6083566" y="332656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2761492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2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образования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Развитие культуры и искусства в городском округе Сухой Лог до 2020 года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 детей: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дополнительное образование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получают  1055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человек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793" y="4750936"/>
            <a:ext cx="2353907" cy="17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Рисунок 10" descr="http://im6-tub-ru.yandex.net/i?id=108840490-3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272" y="2780928"/>
            <a:ext cx="23882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06869069"/>
              </p:ext>
            </p:extLst>
          </p:nvPr>
        </p:nvGraphicFramePr>
        <p:xfrm>
          <a:off x="3131840" y="3168000"/>
          <a:ext cx="5760480" cy="334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94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Основные характеристики бюджета городского округа Сухой Лог за 2018 год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658618"/>
              </p:ext>
            </p:extLst>
          </p:nvPr>
        </p:nvGraphicFramePr>
        <p:xfrm>
          <a:off x="251520" y="1013372"/>
          <a:ext cx="8715375" cy="55682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85044"/>
                <a:gridCol w="1245325"/>
                <a:gridCol w="1245325"/>
                <a:gridCol w="1162304"/>
                <a:gridCol w="1077377"/>
              </a:tblGrid>
              <a:tr h="54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5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Доходы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1 725 199,5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1 739 084,4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100,8%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0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481 488,0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489 745,5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101,7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28,2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61 307,5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68 185,6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111,2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1 182 404,0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1 181 153,3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99,9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67,9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48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1 774 210,0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1 684 022,5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94,9%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728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- 49 010,5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55 061,9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16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- 49 010,5</a:t>
                      </a:r>
                    </a:p>
                    <a:p>
                      <a:pPr algn="ctr"/>
                      <a:endParaRPr lang="ru-RU" sz="13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55 061,9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7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кредиты -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всего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-1 771,4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-1 771,4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7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 - получение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                  - погашение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-1 771,4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-1 771,4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7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50 331,9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-53 290,5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450,0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849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Отношение дефицита бюджета к доходам, % (без учета безвозмездных поступлений и поступлений налоговых доходов по дополнительным нормативам отчислений)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83568" y="4293096"/>
            <a:ext cx="799288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260648"/>
            <a:ext cx="8280920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МП «Развитие физической культуры и спорта в городском округе Сухой Лог до 2020 года»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4554"/>
              </p:ext>
            </p:extLst>
          </p:nvPr>
        </p:nvGraphicFramePr>
        <p:xfrm>
          <a:off x="989602" y="1459880"/>
          <a:ext cx="7236804" cy="232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725"/>
                <a:gridCol w="1487079"/>
              </a:tblGrid>
              <a:tr h="2951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17 643,2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инфраструктуры спортивных учреждений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2 070,0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 образования в сфере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20 987,0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63588" y="37890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8947330"/>
              </p:ext>
            </p:extLst>
          </p:nvPr>
        </p:nvGraphicFramePr>
        <p:xfrm>
          <a:off x="791580" y="4365104"/>
          <a:ext cx="7632848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5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86409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физической культуры и спорта»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70580"/>
              </p:ext>
            </p:extLst>
          </p:nvPr>
        </p:nvGraphicFramePr>
        <p:xfrm>
          <a:off x="445450" y="1124744"/>
          <a:ext cx="8158999" cy="4453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5254"/>
                <a:gridCol w="927915"/>
                <a:gridCol w="927915"/>
                <a:gridCol w="927915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населения городского округа Сухой Лог, систематически занимающихся физической культурой и спортом, в общей численности населения городского округа Сухой Лог в возрасте 3 до 79 лет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населения городского округа Сухой Лог, выполнившего нормативы испытаний (тестов)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Всероссийского физкультурно  – спортивного комплекса «Готов к труду и обороне» (ГТО), в общей численности населения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городского округа Сухой Лог, </a:t>
                      </a: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принявшего участие в выполнении нормативов испытаний (тестов) Всероссийского физкультурно – спортивного комплекса «Готов к труду и обороне» (ГТО)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Уровень обеспеченности населения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спортивными сооружениями исходя из единовременной пропускной способности объектов спорта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граждан, </a:t>
                      </a:r>
                      <a:b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занимающихся в спортивных организациях, в общей численности детей и молодежи в возрасте 6-15 лет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8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209" y="3476080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423179130-2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209" y="5112703"/>
            <a:ext cx="2084721" cy="15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1209" y="1868497"/>
            <a:ext cx="2076932" cy="1381160"/>
          </a:xfrm>
          <a:prstGeom prst="rect">
            <a:avLst/>
          </a:prstGeom>
          <a:noFill/>
        </p:spPr>
      </p:pic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65606" y="188640"/>
            <a:ext cx="6322618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Сухой Лог осуществляют свою деятельность МБОУ Спорткомплекс «Здоровье» и МБУ ДО ДЮСШ «Олимпик»</a:t>
            </a:r>
            <a:endParaRPr lang="ru-RU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1209" y="328372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4586" y="1090848"/>
            <a:ext cx="6041629" cy="545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</a:t>
            </a:r>
            <a:r>
              <a:rPr lang="ru-RU" sz="1650" b="1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по данной программе включают  в себя:</a:t>
            </a:r>
          </a:p>
          <a:p>
            <a:pPr marL="342900" indent="-342900" algn="just">
              <a:lnSpc>
                <a:spcPct val="110000"/>
              </a:lnSpc>
              <a:buAutoNum type="arabicParenR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Выполнение муниципального задания спортивным комплексом «Здоровье» по предоставлению услуг 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в сфере физической культуры и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спорта –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14 922,7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тыс. руб.;</a:t>
            </a:r>
          </a:p>
          <a:p>
            <a:pPr marL="342900" indent="-342900" algn="just">
              <a:lnSpc>
                <a:spcPct val="110000"/>
              </a:lnSpc>
              <a:buAutoNum type="arabicParenR" startAt="2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Выполнение муниципального задания МБУ ДО ДЮСШ «Олимпик» по предоставлению услуг дополнительного образования детей –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19 878,0 тыс. руб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.;</a:t>
            </a:r>
          </a:p>
          <a:p>
            <a:pPr marL="342900" indent="-342900" algn="just">
              <a:lnSpc>
                <a:spcPct val="110000"/>
              </a:lnSpc>
              <a:buAutoNum type="arabicParenR" startAt="3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Развитие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инфраструктуры спортивных учреждений в городском округе Сухой Лог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(Ремонт трибуны на стадионе "Олимпик" МБУ ДО ДЮСШ "Олимпик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",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Обеспечение антитеррористической защищенности объектов спорта инженерными техническими средствами охраны, Ремонт теплосети и водопровода, замена системы отопления МБУ "СК "Здоровье")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–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2 070,0 тыс. руб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.;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Проведение физкультурных и спортивных мероприятий городского округа –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2300,0 тыс. руб. 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За 2018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год было проведено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434 мероприятия,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в которых приняли участие более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18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тыс. человек («Лыжня России –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2018»,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День физкультурника,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Первенство и Чемпионат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Уральского федерального округа по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фитнесу, самбо, волейболу). 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Проведение мероприятий по поэтапному внедрению и реализации Всероссийского физкультурно-спортивного комплекса «ГТО» -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220,5 тыс. руб.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Приобретение спортивного оборудования (тренажеры) и спортинвентаря МБУ СК «Здоровье», МБУ ДО «ДЮСШ «Олимпик» -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500,0 тыс. руб.;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Ремонт кровли здания стадиона «Олимпик», гаража и пристроя –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809,0 тыс. руб.</a:t>
            </a:r>
            <a:endParaRPr lang="ru-RU" sz="125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Наталья Константинов\AppData\Local\Microsoft\Windows\Temporary Internet Files\Content.IE5\PYZ6SCIQ\South_Park_-_Sof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5" y="1253205"/>
            <a:ext cx="8248325" cy="53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7467" y="220401"/>
            <a:ext cx="8280920" cy="8323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МП «Формирование современной городской среды в городском округе Сухой Лог до 2022 года»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30780" y="2636912"/>
            <a:ext cx="5680906" cy="1097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Комплексное благоустройство общественной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территории –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16 848,7 тыс. руб. , в том числе: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-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областного бюджета –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16 511,7 тыс. руб.,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местного бюджета –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337,0 тыс. руб.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5211" y="4005064"/>
            <a:ext cx="3992431" cy="10789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Выполнение проектно-сметных работ и проведение экспертизы проектов по благоустройству общественных и дворовых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территорий – 619,7 тыс. руб.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8015" y="1340768"/>
            <a:ext cx="7769139" cy="1029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Лог до 2022 года»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2018 году 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</a:rPr>
              <a:t>17 468,4 тыс. рублей</a:t>
            </a:r>
          </a:p>
          <a:p>
            <a:pPr algn="ctr"/>
            <a:r>
              <a:rPr lang="ru-RU" sz="1400" b="1" dirty="0">
                <a:solidFill>
                  <a:srgbClr val="00B050"/>
                </a:solidFill>
                <a:latin typeface="Cambria" pitchFamily="18" charset="0"/>
              </a:rPr>
              <a:t>Строительство многофункционального парка по адресу: проезд Строителей</a:t>
            </a:r>
          </a:p>
        </p:txBody>
      </p:sp>
    </p:spTree>
    <p:extLst>
      <p:ext uri="{BB962C8B-B14F-4D97-AF65-F5344CB8AC3E}">
        <p14:creationId xmlns:p14="http://schemas.microsoft.com/office/powerpoint/2010/main" val="30941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3" y="285728"/>
            <a:ext cx="796040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Расходы на социальную политику, произведенные в 2018 году составили  151 335,8 тыс. руб.</a:t>
            </a:r>
            <a:r>
              <a:rPr lang="ru-RU" sz="2400" b="1" i="1" dirty="0" smtClean="0"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(98,8%)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30936167"/>
              </p:ext>
            </p:extLst>
          </p:nvPr>
        </p:nvGraphicFramePr>
        <p:xfrm>
          <a:off x="468000" y="1008001"/>
          <a:ext cx="8208000" cy="296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331" y="4005064"/>
            <a:ext cx="7776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Расходы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 разделу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«Социальная политика»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2018 год были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произведены в рамках 4 муниципальных программ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Расходы по муниципальной программе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8,4%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850" y="116632"/>
            <a:ext cx="84843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 до 2021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87623" y="1929632"/>
            <a:ext cx="6984776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91580" y="1538357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6688914"/>
              </p:ext>
            </p:extLst>
          </p:nvPr>
        </p:nvGraphicFramePr>
        <p:xfrm>
          <a:off x="863587" y="2060848"/>
          <a:ext cx="76328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20"/>
          <p:cNvSpPr txBox="1">
            <a:spLocks/>
          </p:cNvSpPr>
          <p:nvPr/>
        </p:nvSpPr>
        <p:spPr>
          <a:xfrm>
            <a:off x="644510" y="3861048"/>
            <a:ext cx="8215313" cy="3600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Направление расходов на улучшение жилищных условий граждан в 2018 году</a:t>
            </a:r>
            <a:endParaRPr lang="ru-RU" sz="18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0915"/>
              </p:ext>
            </p:extLst>
          </p:nvPr>
        </p:nvGraphicFramePr>
        <p:xfrm>
          <a:off x="683568" y="4293096"/>
          <a:ext cx="7992888" cy="211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340593"/>
                <a:gridCol w="1258140"/>
                <a:gridCol w="962107"/>
              </a:tblGrid>
              <a:tr h="280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Всего расходов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12 687,1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Предоставление </a:t>
                      </a: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социальных выплат молодым семьям на приобретение (строительство)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жилья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социальные выплаты на приобретение жилья получили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молодые семьи по обязательствам 2017 года, 5 молодых семей за 2018 год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 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7 321,0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ahoma" pitchFamily="34" charset="0"/>
                        </a:rPr>
                        <a:t>57,7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Улучшение</a:t>
                      </a:r>
                      <a:r>
                        <a:rPr lang="ru-RU" sz="14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жилищных условий граждан, проживающих в сельской 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местности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 семей,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проживающих в сельской местности, смогли улучшить свои жилищные условия)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5 366,1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ahoma" pitchFamily="34" charset="0"/>
                        </a:rPr>
                        <a:t>42,3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2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08012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МП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86862"/>
              </p:ext>
            </p:extLst>
          </p:nvPr>
        </p:nvGraphicFramePr>
        <p:xfrm>
          <a:off x="467544" y="1340768"/>
          <a:ext cx="8208912" cy="44711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84576"/>
                <a:gridCol w="1008112"/>
                <a:gridCol w="1008112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58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                                                                       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социального найма в построенных (приобретенных) жилых помещениях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малоимущих граждан, в том числе многодетных семей, признанных нуждающимися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 предоставлении жилых помещений, улучшивших жилищные условия в связи с предоставлением жилых помещений по договорам социального найма муниципального жилищного фонда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 социального найма жилых помещений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предоставленных социальных выплат молодым семьям, нуждающимся в улучшении жилищных условий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молодых семей, получивших социальную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выплату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молодыми семьями для приобретения (строительства) жилья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предоставленных социальных выплат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гражданам, проживающим в сельской местности, в том числе молодым семьям и молодым специалистам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гражданами, проживающими в сельской местности, в том числе молодым семьям и  молодым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специалистам, для приобретения (строительства) жилья в сельской местности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69942" y="36531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3568" y="4005064"/>
            <a:ext cx="7776864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04272"/>
              </p:ext>
            </p:extLst>
          </p:nvPr>
        </p:nvGraphicFramePr>
        <p:xfrm>
          <a:off x="971600" y="1124744"/>
          <a:ext cx="7056784" cy="2414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16624"/>
                <a:gridCol w="1440160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32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потенциала молодежи городского округа Сухой Лог до 2020 года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3 118,0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Патриотическое воспитание молодежи на территории городского округа Сухой Лог 2014-2020гг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47,0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900,0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47272803"/>
              </p:ext>
            </p:extLst>
          </p:nvPr>
        </p:nvGraphicFramePr>
        <p:xfrm>
          <a:off x="1106478" y="4293096"/>
          <a:ext cx="7128792" cy="214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МП «Молодежь Свердловской области на территории городского округа Сухой Лог до 2020 года»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76711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Молодежь Свердловской области на территории городского округа Сухой Лог до 2020 года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17173"/>
              </p:ext>
            </p:extLst>
          </p:nvPr>
        </p:nvGraphicFramePr>
        <p:xfrm>
          <a:off x="611560" y="1124744"/>
          <a:ext cx="8064897" cy="518585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83514"/>
                <a:gridCol w="1059583"/>
                <a:gridCol w="1060900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имеющих информацию о возможностях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включения в общественную жизнь, деятельность органов местного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от 14 до 30 лет – участников программ и мероприятий,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2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21,9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3112204" y="196892"/>
            <a:ext cx="5818562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Сухой Лог осуществляет свою деятельность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065" y="1027889"/>
            <a:ext cx="5997701" cy="156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рамах данной программы проводятся мероприятия по работе с молодежью и патриотическому воспитанию молодежи. За 2018 год состоялось 158 мероприятий, участие в них приняло более 3 тысяч человек.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1278"/>
            <a:ext cx="2520280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23528" y="2426287"/>
            <a:ext cx="5328592" cy="2872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</a:t>
            </a: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Наиболее 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Муниципальное соревнование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Конкурсная программа «Мистер Х»;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День студента;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Муниципальный конкурс «Школа вожатых»;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Молодежный марафон «Наше время»;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Сборы актива детских и молодежных общественных объединений «Школа лидеров»;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Муниципальный конкурс патриотической песни»;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Муниципальные соревнования по пулевой стрельбе среди учащихся и студентов ОУ;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Смотр юнармейских отрядов и т.д.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446" y="4725144"/>
            <a:ext cx="859402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9" name="Picture 19" descr="http://i.ytimg.com/vi/hqtYy4v13cg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4" y="4797153"/>
            <a:ext cx="2952249" cy="18277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96" y="2426287"/>
            <a:ext cx="2960867" cy="19739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373216"/>
            <a:ext cx="5328592" cy="13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могут быть временно трудоустроены – 1 891 человек, Было разработано и выпущено более 4080 специализированных буклетов, статей и плакатов по трудоустройству молодежи, которые выдавались при инструктажах и во время работы.</a:t>
            </a:r>
            <a:endParaRPr lang="ru-RU" sz="135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5" y="142876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городского округа Сухой Лог за 2018  год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3" cy="1785950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7500991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Доходы бюджета  </a:t>
            </a:r>
            <a:r>
              <a:rPr lang="ru-RU" b="1" dirty="0" smtClean="0">
                <a:solidFill>
                  <a:schemeClr val="tx1"/>
                </a:solidFill>
              </a:rPr>
              <a:t>1 739 084,4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234" y="4286248"/>
            <a:ext cx="7500991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</a:rPr>
              <a:t>1 684 022,5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19891" y="203745"/>
            <a:ext cx="1071570" cy="266429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489 745,5 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6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95417" y="321447"/>
            <a:ext cx="1071570" cy="24288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68 185,6 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962881" y="161475"/>
            <a:ext cx="1071576" cy="2748844"/>
          </a:xfrm>
          <a:prstGeom prst="homePlate">
            <a:avLst>
              <a:gd name="adj" fmla="val 50813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Безвозмездные поступления </a:t>
            </a:r>
            <a:r>
              <a:rPr lang="ru-RU" sz="1150" i="1" dirty="0">
                <a:latin typeface="Book Antiqua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Book Antiqua" pitchFamily="18" charset="0"/>
              </a:rPr>
              <a:t>1 181 153,3 тыс</a:t>
            </a:r>
            <a:r>
              <a:rPr lang="ru-RU" sz="1500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9"/>
            <a:ext cx="1643075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1 041 702,2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151 335,8 тыс.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7" y="4929199"/>
            <a:ext cx="1785951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107 482,0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3" y="5857893"/>
            <a:ext cx="1571636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87 973,9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3" y="5857893"/>
            <a:ext cx="1500199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65 717,6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20 610,5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643075" cy="785818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15 296,4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6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36 044,7 руб</a:t>
            </a:r>
            <a:r>
              <a:rPr lang="ru-RU" sz="1600" b="1" dirty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34 903,5 </a:t>
            </a:r>
            <a:r>
              <a:rPr lang="ru-RU" sz="1600" b="1" dirty="0" smtClean="0">
                <a:latin typeface="Book Antiqua" pitchFamily="18" charset="0"/>
              </a:rPr>
              <a:t>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193 904,1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1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2" y="5715016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479" y="188640"/>
            <a:ext cx="5143536" cy="5000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Национальная экономика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4"/>
            <a:ext cx="2214579" cy="14837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26752"/>
            <a:ext cx="2133600" cy="16349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sp>
        <p:nvSpPr>
          <p:cNvPr id="165" name="Прямоугольник 164"/>
          <p:cNvSpPr/>
          <p:nvPr/>
        </p:nvSpPr>
        <p:spPr>
          <a:xfrm>
            <a:off x="2548484" y="1153851"/>
            <a:ext cx="3929091" cy="300597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65 717,6 тыс. рублей,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300,0 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63 462,7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другие вопросы в области национальной экономики –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1 954,9 тыс. 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5" y="2656840"/>
            <a:ext cx="2179960" cy="163497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195">
            <a:off x="4488109" y="4504040"/>
            <a:ext cx="3773408" cy="1998735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32943">
            <a:off x="899420" y="4443932"/>
            <a:ext cx="3039800" cy="210093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277" y="307521"/>
            <a:ext cx="6529721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расчете на одного жителя</a:t>
            </a:r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7120"/>
              </p:ext>
            </p:extLst>
          </p:nvPr>
        </p:nvGraphicFramePr>
        <p:xfrm>
          <a:off x="611561" y="1700809"/>
          <a:ext cx="7992887" cy="501050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2048"/>
                <a:gridCol w="4683400"/>
                <a:gridCol w="959147"/>
                <a:gridCol w="982189"/>
                <a:gridCol w="936103"/>
              </a:tblGrid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1 746,8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1 853,3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1 823,4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176,3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1 263,4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1 845,0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1 362,1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4 454,5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4 357,0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4 019,0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19 076,9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22 311,4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21 590,6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2 248,7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2 209,3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2 227,7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Arial" pitchFamily="34" charset="0"/>
                        </a:rPr>
                        <a:t>Здравоохранение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3 045,7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3 147,7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3 136,6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336,4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0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32 450,4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36 468,9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34 903,5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08304" y="1395355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1" y="379605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67" y="836712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0" y="379605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372" y="2645787"/>
            <a:ext cx="563838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Cambria" panose="020405030504060302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Cambria" panose="02040503050406030204" pitchFamily="18" charset="0"/>
              </a:rPr>
              <a:t>городского округа Сухой Лог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4765"/>
            <a:ext cx="1657903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программ </a:t>
            </a: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(1 175 505,8 тыс. руб.)</a:t>
            </a:r>
            <a:endParaRPr lang="ru-RU" alt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1" y="4671793"/>
            <a:ext cx="1538001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(80 873,8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5"/>
            <a:ext cx="1815719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(11 820,2 тыс. руб.)</a:t>
            </a:r>
            <a:endParaRPr lang="ru-RU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3" y="4690843"/>
            <a:ext cx="1502139" cy="1727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(90 321,0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50" y="3573727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6" y="3610503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340123" y="3852407"/>
            <a:ext cx="1008064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90491" y="188641"/>
            <a:ext cx="7853917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Cambria" panose="020405030504060302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Cambria" panose="020405030504060302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1700" b="1" dirty="0">
                <a:latin typeface="Cambria" panose="020405030504060302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2630654" y="959193"/>
            <a:ext cx="3594703" cy="456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Бюджет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ГО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4104245" y="1477968"/>
            <a:ext cx="426409" cy="424047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402780" y="1916833"/>
            <a:ext cx="8460681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Программные </a:t>
            </a:r>
            <a:r>
              <a:rPr lang="ru-RU" altLang="ru-RU" sz="2000" b="1" dirty="0">
                <a:latin typeface="Cambria" panose="020405030504060302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/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211882" y="3852417"/>
            <a:ext cx="100806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3"/>
            <a:ext cx="1494059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(325 501,6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Источники финансирования дефицита бюджета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40004"/>
              </p:ext>
            </p:extLst>
          </p:nvPr>
        </p:nvGraphicFramePr>
        <p:xfrm>
          <a:off x="357157" y="2428869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7025" y="5786454"/>
            <a:ext cx="32147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06130" y="5359400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28662" y="1285876"/>
            <a:ext cx="7786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mbria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latin typeface="Cambria" pitchFamily="18" charset="0"/>
              </a:rPr>
              <a:t>профицит</a:t>
            </a:r>
            <a:r>
              <a:rPr lang="ru-RU" sz="1500" dirty="0">
                <a:latin typeface="Cambria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latin typeface="Cambria" pitchFamily="18" charset="0"/>
              </a:rPr>
              <a:t>дефицит</a:t>
            </a:r>
            <a:r>
              <a:rPr lang="ru-RU" sz="1500" dirty="0">
                <a:latin typeface="Cambria" pitchFamily="18" charset="0"/>
              </a:rPr>
              <a:t>.</a:t>
            </a:r>
            <a:endParaRPr lang="ru-RU" sz="1500" b="1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2532"/>
            <a:ext cx="7499351" cy="8461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Муниципальный долг городского округа Сухой Лог в 2018 году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615240"/>
              </p:ext>
            </p:extLst>
          </p:nvPr>
        </p:nvGraphicFramePr>
        <p:xfrm>
          <a:off x="395536" y="925888"/>
          <a:ext cx="8648699" cy="321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975"/>
                <a:gridCol w="1360535"/>
                <a:gridCol w="1840724"/>
                <a:gridCol w="1600629"/>
                <a:gridCol w="1365836"/>
              </a:tblGrid>
              <a:tr h="71904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01.01.2018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31.12.2018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1070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058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Бюджетный кредит 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(из</a:t>
                      </a:r>
                      <a:r>
                        <a:rPr lang="ru-RU" sz="1000" baseline="0" dirty="0" smtClean="0">
                          <a:latin typeface="Cambria" pitchFamily="18" charset="0"/>
                        </a:rPr>
                        <a:t> бюджета Свердловской области)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1 771,44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1 771,44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4441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Муниципальная гарантия 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(предоставленная МУП «</a:t>
                      </a:r>
                      <a:r>
                        <a:rPr lang="ru-RU" sz="1000" dirty="0" err="1" smtClean="0">
                          <a:latin typeface="Cambria" pitchFamily="18" charset="0"/>
                        </a:rPr>
                        <a:t>Жилкомсервис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-СЛ»)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5 898,00</a:t>
                      </a:r>
                    </a:p>
                  </a:txBody>
                  <a:tcPr marT="45713" marB="45713"/>
                </a:tc>
              </a:tr>
              <a:tr h="7767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ИТОГО: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1 771,44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1 771,44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5 898,00</a:t>
                      </a: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778904" y="620893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Garamond" pitchFamily="18" charset="0"/>
              </a:rPr>
              <a:t>тыс.руб.</a:t>
            </a:r>
          </a:p>
        </p:txBody>
      </p:sp>
      <p:sp>
        <p:nvSpPr>
          <p:cNvPr id="33828" name="TextBox 6"/>
          <p:cNvSpPr txBox="1">
            <a:spLocks noChangeArrowheads="1"/>
          </p:cNvSpPr>
          <p:nvPr/>
        </p:nvSpPr>
        <p:spPr bwMode="auto">
          <a:xfrm>
            <a:off x="214281" y="3884030"/>
            <a:ext cx="8715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Расходы </a:t>
            </a:r>
            <a:r>
              <a:rPr lang="ru-RU" sz="1600" dirty="0">
                <a:latin typeface="Cambria" pitchFamily="18" charset="0"/>
              </a:rPr>
              <a:t>на обслуживание муниципального долга в </a:t>
            </a:r>
            <a:r>
              <a:rPr lang="ru-RU" sz="1600" dirty="0" smtClean="0">
                <a:latin typeface="Cambria" pitchFamily="18" charset="0"/>
              </a:rPr>
              <a:t>2018 </a:t>
            </a:r>
            <a:r>
              <a:rPr lang="ru-RU" sz="1600" dirty="0">
                <a:latin typeface="Cambria" pitchFamily="18" charset="0"/>
              </a:rPr>
              <a:t>году </a:t>
            </a:r>
            <a:r>
              <a:rPr lang="ru-RU" sz="1600" dirty="0" smtClean="0">
                <a:latin typeface="Cambria" pitchFamily="18" charset="0"/>
              </a:rPr>
              <a:t>составили  </a:t>
            </a:r>
            <a:r>
              <a:rPr lang="ru-RU" sz="1600" dirty="0" smtClean="0"/>
              <a:t>0,74 </a:t>
            </a:r>
            <a:r>
              <a:rPr lang="ru-RU" sz="1600" dirty="0" smtClean="0">
                <a:latin typeface="Cambria" pitchFamily="18" charset="0"/>
              </a:rPr>
              <a:t> тыс. руб.</a:t>
            </a: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11507415"/>
              </p:ext>
            </p:extLst>
          </p:nvPr>
        </p:nvGraphicFramePr>
        <p:xfrm>
          <a:off x="395536" y="4222584"/>
          <a:ext cx="8526367" cy="254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1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620688"/>
            <a:ext cx="5131296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17156"/>
              </p:ext>
            </p:extLst>
          </p:nvPr>
        </p:nvGraphicFramePr>
        <p:xfrm>
          <a:off x="381000" y="2101855"/>
          <a:ext cx="6019800" cy="456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62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290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Fu_slog@goslog.ru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20116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1425"/>
            <a:ext cx="8640960" cy="64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619672" y="1909614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Благодарим за внимание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!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Финансовое управление администрации городского округа Сухой Лог.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963686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Структура доходов бюджета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2018 год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448631"/>
              </p:ext>
            </p:extLst>
          </p:nvPr>
        </p:nvGraphicFramePr>
        <p:xfrm>
          <a:off x="395288" y="2236788"/>
          <a:ext cx="8504237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3" name="Лист" r:id="rId4" imgW="7591357" imgH="3219540" progId="Excel.Sheet.8">
                  <p:embed/>
                </p:oleObj>
              </mc:Choice>
              <mc:Fallback>
                <p:oleObj name="Лист" r:id="rId4" imgW="7591357" imgH="32195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36788"/>
                        <a:ext cx="8504237" cy="360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42853"/>
            <a:ext cx="1605256" cy="11979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75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Мы все - налогоплательщики</a:t>
            </a:r>
            <a:endParaRPr lang="ru-RU" sz="3200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" name="Овал 3"/>
          <p:cNvSpPr/>
          <p:nvPr/>
        </p:nvSpPr>
        <p:spPr>
          <a:xfrm>
            <a:off x="965408" y="1340768"/>
            <a:ext cx="1597157" cy="152363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Общая ставка налога 13 %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107504" y="3429000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 отдельных случаях ставка   9%, 15%, 30%,  35%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3856046" y="1031741"/>
            <a:ext cx="1040482" cy="93610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0,1%</a:t>
            </a:r>
            <a:endParaRPr lang="ru-RU" sz="1300" b="1" dirty="0"/>
          </a:p>
        </p:txBody>
      </p:sp>
      <p:sp>
        <p:nvSpPr>
          <p:cNvPr id="9" name="Овал 8"/>
          <p:cNvSpPr/>
          <p:nvPr/>
        </p:nvSpPr>
        <p:spPr>
          <a:xfrm>
            <a:off x="4912488" y="172246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0,2%</a:t>
            </a:r>
            <a:endParaRPr lang="ru-RU" sz="13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405577" y="269624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0,5%</a:t>
            </a:r>
            <a:endParaRPr lang="ru-RU" sz="1300" b="1" dirty="0"/>
          </a:p>
        </p:txBody>
      </p:sp>
      <p:sp>
        <p:nvSpPr>
          <p:cNvPr id="15" name="Овал 14"/>
          <p:cNvSpPr/>
          <p:nvPr/>
        </p:nvSpPr>
        <p:spPr>
          <a:xfrm>
            <a:off x="5334568" y="4123769"/>
            <a:ext cx="1172064" cy="1092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92222"/>
            <a:ext cx="187220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 на доходы физических лиц 385 192,1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6596" y="24688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16 607,4 тыс. 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7294" y="4130886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Земельный налог 24 208,8 тыс. руб.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5577" y="4384801"/>
            <a:ext cx="1172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 0,1 %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4" y="693187"/>
            <a:ext cx="416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Ставка налога при стоимости имущества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0000" y="1283815"/>
            <a:ext cx="2565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 smtClean="0">
                <a:solidFill>
                  <a:srgbClr val="205766"/>
                </a:solidFill>
              </a:rPr>
              <a:t>До 300 000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574" y="1937909"/>
            <a:ext cx="292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>
                <a:solidFill>
                  <a:srgbClr val="205766"/>
                </a:solidFill>
              </a:rPr>
              <a:t>Свыше </a:t>
            </a:r>
            <a:r>
              <a:rPr lang="ru-RU" sz="1400" b="1" i="1" u="sng" dirty="0" smtClean="0">
                <a:solidFill>
                  <a:srgbClr val="205766"/>
                </a:solidFill>
              </a:rPr>
              <a:t>300 000 до 500 000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632" y="2963557"/>
            <a:ext cx="196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/>
              <a:t>Свыше 500 000</a:t>
            </a:r>
            <a:r>
              <a:rPr lang="ru-RU" sz="1400" i="1" u="sng" dirty="0" smtClean="0"/>
              <a:t> руб.</a:t>
            </a:r>
            <a:endParaRPr lang="ru-RU" sz="1400" i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506632" y="4057713"/>
            <a:ext cx="2598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для ведения индивидуального и коллектив-ного садоводства, для ведения огородничества, личного под-собного хозяйства, сенокоше-ния, животноводства.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381" y="5733256"/>
            <a:ext cx="32457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под жилыми дома-ми индивидуальной застройки, под ин-дивидуальными гаражами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72906" y="5164192"/>
            <a:ext cx="1253656" cy="113812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Ставка налога  0,3 %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41293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1506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бюджета в 2018 году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709873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2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16985</TotalTime>
  <Words>7006</Words>
  <Application>Microsoft Office PowerPoint</Application>
  <PresentationFormat>Экран (4:3)</PresentationFormat>
  <Paragraphs>1369</Paragraphs>
  <Slides>66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2018 год</vt:lpstr>
      <vt:lpstr> Основные параметры исполнения бюджета  городского округа Сухой Лог за 2018  год </vt:lpstr>
      <vt:lpstr>Структура доходов бюджета  за 2018 год</vt:lpstr>
      <vt:lpstr>Мы все - налогоплательщики</vt:lpstr>
      <vt:lpstr>Структура налоговых доходов  бюджета в 2018 году </vt:lpstr>
      <vt:lpstr>Поступление налоговых платежей в бюджет за 2018 год</vt:lpstr>
      <vt:lpstr>Динамика поступлений налога на доходы физических лиц в бюджет   за 2016 - 2018 годы</vt:lpstr>
      <vt:lpstr>Динамика поступлений налоговых  платежей в бюджет за 2016-2018 годы</vt:lpstr>
      <vt:lpstr>Поступление неналоговых платежей  в бюджет за 2018год</vt:lpstr>
      <vt:lpstr>Структура  неналоговых  доходов  бюджета в 2018 году</vt:lpstr>
      <vt:lpstr>Динамика поступлений неналоговых платежей в бюджет 2017 – 2018 годы</vt:lpstr>
      <vt:lpstr>Структура безвозмездных  поступлений в 2018 году</vt:lpstr>
      <vt:lpstr>Безвозмездные поступления в бюджет  за 2018 год</vt:lpstr>
      <vt:lpstr>Динамика безвозмездных поступлений в бюджет  за 2017-2018 годы</vt:lpstr>
      <vt:lpstr>Крупнейшие налогоплательщики  в 2018 году</vt:lpstr>
      <vt:lpstr>Недоимка по налоговым и неналоговым доходам</vt:lpstr>
      <vt:lpstr>Презентация PowerPoint</vt:lpstr>
      <vt:lpstr>Презентация PowerPoint</vt:lpstr>
      <vt:lpstr>Сведения об исполнении бюджета городского округа Сухой Лог за 2016 - 2018  годы в сравнении с бюджетами других городских округов</vt:lpstr>
      <vt:lpstr>Функциональная  структура  расходов  за  2018 год         </vt:lpstr>
      <vt:lpstr>Презентация PowerPoint</vt:lpstr>
      <vt:lpstr>Презентация PowerPoint</vt:lpstr>
      <vt:lpstr>    Социально - значимые расходы в 2018 году </vt:lpstr>
      <vt:lpstr>Исполнение бюджета го Сухой Лог по расходам  за 2018 год в разрезе главных распорядителей бюджетных средств (ГРБС)</vt:lpstr>
      <vt:lpstr>Презентация PowerPoint</vt:lpstr>
      <vt:lpstr>Структура расходов в разрезе программных и непрограммных расходов в 2018 году 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Достигнутые значения целевых показателей реализации  МП «Развитие системы образования в городском округе Сухой Лог до 2020 года»</vt:lpstr>
      <vt:lpstr>Презентация PowerPoint</vt:lpstr>
      <vt:lpstr>Общее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культуры и искусства в городском округе Сухой Лог до 2020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физической культуры и спорта»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vt:lpstr>
      <vt:lpstr>Презентация PowerPoint</vt:lpstr>
      <vt:lpstr>Достигнутые значения целевых показателей реализации  МП «Молодежь Свердловской области на территории городского округа Сухой Лог до 2020 года»</vt:lpstr>
      <vt:lpstr>Презентация PowerPoint</vt:lpstr>
      <vt:lpstr>Презентация PowerPoint</vt:lpstr>
      <vt:lpstr>Объем расходов бюджета  городского округа Сухой Лог  в расчете на одного жителя</vt:lpstr>
      <vt:lpstr>Презентация PowerPoint</vt:lpstr>
      <vt:lpstr>Источники финансирования дефицита бюджета</vt:lpstr>
      <vt:lpstr>Муниципальный долг городского округа Сухой Лог в 2018 году</vt:lpstr>
      <vt:lpstr>Презентация PowerPoint</vt:lpstr>
      <vt:lpstr>Презентация PowerPoint</vt:lpstr>
    </vt:vector>
  </TitlesOfParts>
  <Company>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Наталья Константинов</cp:lastModifiedBy>
  <cp:revision>1809</cp:revision>
  <cp:lastPrinted>2019-03-28T11:14:08Z</cp:lastPrinted>
  <dcterms:created xsi:type="dcterms:W3CDTF">2014-05-05T02:55:32Z</dcterms:created>
  <dcterms:modified xsi:type="dcterms:W3CDTF">2019-04-03T10:18:10Z</dcterms:modified>
</cp:coreProperties>
</file>